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jpeg" ContentType="image/jpeg"/>
  <Override PartName="/ppt/notesSlides/notesSlide10.xml" ContentType="application/vnd.openxmlformats-officedocument.presentationml.notesSlide+xml"/>
  <Override PartName="/ppt/media/image3.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4.jpeg" ContentType="image/jpeg"/>
  <Override PartName="/ppt/media/image5.jpeg" ContentType="image/jpeg"/>
  <Override PartName="/ppt/media/image6.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x="13004800" cy="9753600"/>
  <p:notesSz cx="6858000" cy="9144000"/>
  <p:defaultTextStyle>
    <a:lvl1pPr algn="ctr" defTabSz="584200">
      <a:defRPr sz="3600">
        <a:solidFill>
          <a:srgbClr val="606060"/>
        </a:solidFill>
        <a:latin typeface="Gill Sans"/>
        <a:ea typeface="Gill Sans"/>
        <a:cs typeface="Gill Sans"/>
        <a:sym typeface="Gill Sans"/>
      </a:defRPr>
    </a:lvl1pPr>
    <a:lvl2pPr indent="228600" algn="ctr" defTabSz="584200">
      <a:defRPr sz="3600">
        <a:solidFill>
          <a:srgbClr val="606060"/>
        </a:solidFill>
        <a:latin typeface="Gill Sans"/>
        <a:ea typeface="Gill Sans"/>
        <a:cs typeface="Gill Sans"/>
        <a:sym typeface="Gill Sans"/>
      </a:defRPr>
    </a:lvl2pPr>
    <a:lvl3pPr indent="457200" algn="ctr" defTabSz="584200">
      <a:defRPr sz="3600">
        <a:solidFill>
          <a:srgbClr val="606060"/>
        </a:solidFill>
        <a:latin typeface="Gill Sans"/>
        <a:ea typeface="Gill Sans"/>
        <a:cs typeface="Gill Sans"/>
        <a:sym typeface="Gill Sans"/>
      </a:defRPr>
    </a:lvl3pPr>
    <a:lvl4pPr indent="685800" algn="ctr" defTabSz="584200">
      <a:defRPr sz="3600">
        <a:solidFill>
          <a:srgbClr val="606060"/>
        </a:solidFill>
        <a:latin typeface="Gill Sans"/>
        <a:ea typeface="Gill Sans"/>
        <a:cs typeface="Gill Sans"/>
        <a:sym typeface="Gill Sans"/>
      </a:defRPr>
    </a:lvl4pPr>
    <a:lvl5pPr indent="914400" algn="ctr" defTabSz="584200">
      <a:defRPr sz="3600">
        <a:solidFill>
          <a:srgbClr val="606060"/>
        </a:solidFill>
        <a:latin typeface="Gill Sans"/>
        <a:ea typeface="Gill Sans"/>
        <a:cs typeface="Gill Sans"/>
        <a:sym typeface="Gill Sans"/>
      </a:defRPr>
    </a:lvl5pPr>
    <a:lvl6pPr indent="1143000" algn="ctr" defTabSz="584200">
      <a:defRPr sz="3600">
        <a:solidFill>
          <a:srgbClr val="606060"/>
        </a:solidFill>
        <a:latin typeface="Gill Sans"/>
        <a:ea typeface="Gill Sans"/>
        <a:cs typeface="Gill Sans"/>
        <a:sym typeface="Gill Sans"/>
      </a:defRPr>
    </a:lvl6pPr>
    <a:lvl7pPr indent="1371600" algn="ctr" defTabSz="584200">
      <a:defRPr sz="3600">
        <a:solidFill>
          <a:srgbClr val="606060"/>
        </a:solidFill>
        <a:latin typeface="Gill Sans"/>
        <a:ea typeface="Gill Sans"/>
        <a:cs typeface="Gill Sans"/>
        <a:sym typeface="Gill Sans"/>
      </a:defRPr>
    </a:lvl7pPr>
    <a:lvl8pPr indent="1600200" algn="ctr" defTabSz="584200">
      <a:defRPr sz="3600">
        <a:solidFill>
          <a:srgbClr val="606060"/>
        </a:solidFill>
        <a:latin typeface="Gill Sans"/>
        <a:ea typeface="Gill Sans"/>
        <a:cs typeface="Gill Sans"/>
        <a:sym typeface="Gill Sans"/>
      </a:defRPr>
    </a:lvl8pPr>
    <a:lvl9pPr indent="1828800" algn="ctr" defTabSz="584200">
      <a:defRPr sz="3600">
        <a:solidFill>
          <a:srgbClr val="606060"/>
        </a:solidFill>
        <a:latin typeface="Gill Sans"/>
        <a:ea typeface="Gill Sans"/>
        <a:cs typeface="Gill San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606060"/>
        </a:fontRef>
        <a:srgbClr val="606060"/>
      </a:tcTxStyle>
      <a:tcStyle>
        <a:tcBdr>
          <a:left>
            <a:ln w="12700" cap="flat">
              <a:noFill/>
              <a:miter lim="400000"/>
            </a:ln>
          </a:left>
          <a:right>
            <a:ln w="12700" cap="flat">
              <a:noFill/>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noFill/>
              <a:miter lim="400000"/>
            </a:ln>
          </a:insideV>
        </a:tcBdr>
        <a:fill>
          <a:noFill/>
        </a:fill>
      </a:tcStyle>
    </a:wholeTbl>
    <a:band2H>
      <a:tcTxStyle b="def" i="def"/>
      <a:tcStyle>
        <a:tcBdr/>
        <a:fill>
          <a:solidFill>
            <a:srgbClr val="E7E3D2">
              <a:alpha val="50000"/>
            </a:srgbClr>
          </a:solidFill>
        </a:fill>
      </a:tcStyle>
    </a:band2H>
    <a:firstCol>
      <a:tcTxStyle b="off" i="off">
        <a:font>
          <a:latin typeface="Gill Sans"/>
          <a:ea typeface="Gill Sans"/>
          <a:cs typeface="Gill Sans"/>
        </a:font>
        <a:srgbClr val="FFFFFF"/>
      </a:tcTxStyle>
      <a:tcStyle>
        <a:tcBdr>
          <a:left>
            <a:ln w="12700" cap="flat">
              <a:noFill/>
              <a:miter lim="400000"/>
            </a:ln>
          </a:left>
          <a:right>
            <a:ln w="12700" cap="flat">
              <a:solidFill>
                <a:srgbClr val="FDF6DA"/>
              </a:solidFill>
              <a:prstDash val="solid"/>
              <a:miter lim="400000"/>
            </a:ln>
          </a:right>
          <a:top>
            <a:ln w="12700" cap="flat">
              <a:solidFill>
                <a:srgbClr val="FDF6DA"/>
              </a:solidFill>
              <a:prstDash val="solid"/>
              <a:miter lim="400000"/>
            </a:ln>
          </a:top>
          <a:bottom>
            <a:ln w="12700" cap="flat">
              <a:solidFill>
                <a:srgbClr val="FDF6DA"/>
              </a:solidFill>
              <a:prstDash val="solid"/>
              <a:miter lim="400000"/>
            </a:ln>
          </a:bottom>
          <a:insideH>
            <a:ln w="12700" cap="flat">
              <a:solidFill>
                <a:srgbClr val="FDF6DA"/>
              </a:solidFill>
              <a:prstDash val="solid"/>
              <a:miter lim="400000"/>
            </a:ln>
          </a:insideH>
          <a:insideV>
            <a:ln w="12700" cap="flat">
              <a:noFill/>
              <a:miter lim="400000"/>
            </a:ln>
          </a:insideV>
        </a:tcBdr>
        <a:fill>
          <a:solidFill>
            <a:srgbClr val="A5C69B"/>
          </a:solidFill>
        </a:fill>
      </a:tcStyle>
    </a:firstCol>
    <a:lastRow>
      <a:tcTxStyle b="off" i="off">
        <a:font>
          <a:latin typeface="Gill Sans"/>
          <a:ea typeface="Gill Sans"/>
          <a:cs typeface="Gill Sans"/>
        </a:font>
        <a:srgbClr val="606060"/>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Gill Sans"/>
          <a:ea typeface="Gill Sans"/>
          <a:cs typeface="Gill Sans"/>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FDF6DA"/>
              </a:solidFill>
              <a:prstDash val="solid"/>
              <a:miter lim="400000"/>
            </a:ln>
          </a:bottom>
          <a:insideH>
            <a:ln w="12700" cap="flat">
              <a:solidFill>
                <a:srgbClr val="FDF6DA"/>
              </a:solidFill>
              <a:prstDash val="solid"/>
              <a:miter lim="400000"/>
            </a:ln>
          </a:insideH>
          <a:insideV>
            <a:ln w="12700" cap="flat">
              <a:noFill/>
              <a:miter lim="400000"/>
            </a:ln>
          </a:insideV>
        </a:tcBdr>
        <a:fill>
          <a:solidFill>
            <a:srgbClr val="7C9D69"/>
          </a:solidFill>
        </a:fill>
      </a:tcStyle>
    </a:firstRow>
  </a:tblStyle>
  <a:tblStyle styleId="{C7B018BB-80A7-4F77-B60F-C8B233D01FF8}" styleName="">
    <a:tblBg/>
    <a:wholeTbl>
      <a:tcTxStyle b="off" i="off">
        <a:font>
          <a:latin typeface="Gill Sans"/>
          <a:ea typeface="Gill Sans"/>
          <a:cs typeface="Gill Sans"/>
        </a:font>
        <a:srgbClr val="606060"/>
      </a:tcTxStyle>
      <a:tcStyle>
        <a:tcBdr>
          <a:left>
            <a:ln w="12700" cap="flat">
              <a:solidFill>
                <a:srgbClr val="BDBBB3"/>
              </a:solidFill>
              <a:prstDash val="solid"/>
              <a:miter lim="400000"/>
            </a:ln>
          </a:left>
          <a:right>
            <a:ln w="12700" cap="flat">
              <a:solidFill>
                <a:srgbClr val="BDBBB3"/>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ff" i="off">
        <a:font>
          <a:latin typeface="Gill Sans"/>
          <a:ea typeface="Gill Sans"/>
          <a:cs typeface="Gill Sans"/>
        </a:font>
        <a:srgbClr val="606060"/>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ff" i="off">
        <a:font>
          <a:latin typeface="Gill Sans"/>
          <a:ea typeface="Gill Sans"/>
          <a:cs typeface="Gill Sans"/>
        </a:font>
        <a:srgbClr val="606060"/>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ff" i="off">
        <a:font>
          <a:latin typeface="Gill Sans"/>
          <a:ea typeface="Gill Sans"/>
          <a:cs typeface="Gill Sans"/>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tcStyle>
    </a:firstRow>
  </a:tblStyle>
  <a:tblStyle styleId="{EEE7283C-3CF3-47DC-8721-378D4A62B228}" styleName="">
    <a:tblBg/>
    <a:wholeTbl>
      <a:tcTxStyle b="off" i="off">
        <a:fontRef idx="minor">
          <a:srgbClr val="606060"/>
        </a:fontRef>
        <a:srgbClr val="606060"/>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ff" i="off">
        <a:font>
          <a:latin typeface="Gill Sans"/>
          <a:ea typeface="Gill Sans"/>
          <a:cs typeface="Gill Sans"/>
        </a:font>
        <a:srgbClr val="606060"/>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ff" i="off">
        <a:font>
          <a:latin typeface="Gill Sans"/>
          <a:ea typeface="Gill Sans"/>
          <a:cs typeface="Gill Sans"/>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tcStyle>
    </a:lastRow>
    <a:firstRow>
      <a:tcTxStyle b="off" i="off">
        <a:font>
          <a:latin typeface="Gill Sans"/>
          <a:ea typeface="Gill Sans"/>
          <a:cs typeface="Gill Sans"/>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tcStyle>
    </a:firstRow>
  </a:tblStyle>
  <a:tblStyle styleId="{CF821DB8-F4EB-4A41-A1BA-3FCAFE7338EE}" styleName="">
    <a:tblBg/>
    <a:wholeTbl>
      <a:tcTxStyle b="off" i="off">
        <a:font>
          <a:latin typeface="Gill Sans"/>
          <a:ea typeface="Gill Sans"/>
          <a:cs typeface="Gill Sans"/>
        </a:font>
        <a:srgbClr val="606060"/>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ff" i="off">
        <a:font>
          <a:latin typeface="Gill Sans"/>
          <a:ea typeface="Gill Sans"/>
          <a:cs typeface="Gill Sans"/>
        </a:font>
        <a:srgbClr val="606060"/>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ff" i="off">
        <a:font>
          <a:latin typeface="Gill Sans"/>
          <a:ea typeface="Gill Sans"/>
          <a:cs typeface="Gill Sans"/>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tcStyle>
    </a:lastRow>
    <a:firstRow>
      <a:tcTxStyle b="off" i="off">
        <a:font>
          <a:latin typeface="Gill Sans"/>
          <a:ea typeface="Gill Sans"/>
          <a:cs typeface="Gill Sans"/>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tcStyle>
    </a:firstRow>
  </a:tblStyle>
  <a:tblStyle styleId="{33BA23B1-9221-436E-865A-0063620EA4FD}" styleName="">
    <a:tblBg/>
    <a:wholeTbl>
      <a:tcTxStyle b="off" i="off">
        <a:font>
          <a:latin typeface="Gill Sans"/>
          <a:ea typeface="Gill Sans"/>
          <a:cs typeface="Gill Sans"/>
        </a:font>
        <a:srgbClr val="606060"/>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ff" i="off">
        <a:font>
          <a:latin typeface="Gill Sans"/>
          <a:ea typeface="Gill Sans"/>
          <a:cs typeface="Gill Sans"/>
        </a:font>
        <a:srgbClr val="60606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ff" i="off">
        <a:font>
          <a:latin typeface="Gill Sans"/>
          <a:ea typeface="Gill Sans"/>
          <a:cs typeface="Gill Sans"/>
        </a:font>
        <a:srgbClr val="606060"/>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ff" i="off">
        <a:font>
          <a:latin typeface="Gill Sans"/>
          <a:ea typeface="Gill Sans"/>
          <a:cs typeface="Gill Sans"/>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Ref idx="minor">
          <a:srgbClr val="606060"/>
        </a:fontRef>
        <a:srgbClr val="606060"/>
      </a:tcTxStyle>
      <a:tcStyle>
        <a:tcBdr>
          <a:left>
            <a:ln w="12700" cap="flat">
              <a:noFill/>
              <a:miter lim="400000"/>
            </a:ln>
          </a:left>
          <a:right>
            <a:ln w="12700" cap="flat">
              <a:noFill/>
              <a:miter lim="400000"/>
            </a:ln>
          </a:right>
          <a:top>
            <a:ln w="12700" cap="flat">
              <a:solidFill>
                <a:srgbClr val="DBD2B2"/>
              </a:solidFill>
              <a:prstDash val="solid"/>
              <a:miter lim="400000"/>
            </a:ln>
          </a:top>
          <a:bottom>
            <a:ln w="12700" cap="flat">
              <a:solidFill>
                <a:srgbClr val="DBD2B2"/>
              </a:solidFill>
              <a:prstDash val="solid"/>
              <a:miter lim="400000"/>
            </a:ln>
          </a:bottom>
          <a:insideH>
            <a:ln w="12700" cap="flat">
              <a:solidFill>
                <a:srgbClr val="DBD2B2"/>
              </a:solidFill>
              <a:prstDash val="solid"/>
              <a:miter lim="400000"/>
            </a:ln>
          </a:insideH>
          <a:insideV>
            <a:ln w="12700" cap="flat">
              <a:noFill/>
              <a:miter lim="400000"/>
            </a:ln>
          </a:insideV>
        </a:tcBdr>
        <a:fill>
          <a:solidFill>
            <a:srgbClr val="FDF9ED"/>
          </a:solidFill>
        </a:fill>
      </a:tcStyle>
    </a:wholeTbl>
    <a:band2H>
      <a:tcTxStyle b="def" i="def"/>
      <a:tcStyle>
        <a:tcBdr/>
        <a:fill>
          <a:solidFill>
            <a:srgbClr val="FFFFFF"/>
          </a:solidFill>
        </a:fill>
      </a:tcStyle>
    </a:band2H>
    <a:firstCol>
      <a:tcTxStyle b="off" i="off">
        <a:font>
          <a:latin typeface="Gill Sans"/>
          <a:ea typeface="Gill Sans"/>
          <a:cs typeface="Gill Sans"/>
        </a:font>
        <a:srgbClr val="606060"/>
      </a:tcTxStyle>
      <a:tcStyle>
        <a:tcBdr>
          <a:left>
            <a:ln w="25400" cap="flat">
              <a:solidFill>
                <a:srgbClr val="C6BB94"/>
              </a:solidFill>
              <a:prstDash val="solid"/>
              <a:miter lim="400000"/>
            </a:ln>
          </a:left>
          <a:right>
            <a:ln w="25400" cap="flat">
              <a:solidFill>
                <a:srgbClr val="C6BB94"/>
              </a:solidFill>
              <a:prstDash val="solid"/>
              <a:miter lim="400000"/>
            </a:ln>
          </a:right>
          <a:top>
            <a:ln w="12700" cap="flat">
              <a:solidFill>
                <a:srgbClr val="DBD2B2"/>
              </a:solidFill>
              <a:prstDash val="solid"/>
              <a:miter lim="400000"/>
            </a:ln>
          </a:top>
          <a:bottom>
            <a:ln w="12700" cap="flat">
              <a:solidFill>
                <a:srgbClr val="DBD2B2"/>
              </a:solidFill>
              <a:prstDash val="solid"/>
              <a:miter lim="400000"/>
            </a:ln>
          </a:bottom>
          <a:insideH>
            <a:ln w="12700" cap="flat">
              <a:solidFill>
                <a:srgbClr val="DBD2B2"/>
              </a:solidFill>
              <a:prstDash val="solid"/>
              <a:miter lim="400000"/>
            </a:ln>
          </a:insideH>
          <a:insideV>
            <a:ln w="12700" cap="flat">
              <a:solidFill>
                <a:srgbClr val="DBD2B2"/>
              </a:solidFill>
              <a:prstDash val="solid"/>
              <a:miter lim="400000"/>
            </a:ln>
          </a:insideV>
        </a:tcBdr>
        <a:fill>
          <a:noFill/>
        </a:fill>
      </a:tcStyle>
    </a:firstCol>
    <a:lastRow>
      <a:tcTxStyle b="off" i="off">
        <a:font>
          <a:latin typeface="Gill Sans"/>
          <a:ea typeface="Gill Sans"/>
          <a:cs typeface="Gill Sans"/>
        </a:font>
        <a:srgbClr val="606060"/>
      </a:tcTxStyle>
      <a:tcStyle>
        <a:tcBdr>
          <a:left>
            <a:ln w="12700" cap="flat">
              <a:noFill/>
              <a:miter lim="400000"/>
            </a:ln>
          </a:left>
          <a:right>
            <a:ln w="12700" cap="flat">
              <a:noFill/>
              <a:miter lim="400000"/>
            </a:ln>
          </a:right>
          <a:top>
            <a:ln w="25400" cap="flat">
              <a:solidFill>
                <a:srgbClr val="C6BB94"/>
              </a:solidFill>
              <a:prstDash val="solid"/>
              <a:miter lim="400000"/>
            </a:ln>
          </a:top>
          <a:bottom>
            <a:ln w="25400" cap="flat">
              <a:solidFill>
                <a:srgbClr val="C6BB94"/>
              </a:solidFill>
              <a:prstDash val="solid"/>
              <a:miter lim="400000"/>
            </a:ln>
          </a:bottom>
          <a:insideH>
            <a:ln w="12700" cap="flat">
              <a:solidFill>
                <a:srgbClr val="DBD2B2"/>
              </a:solidFill>
              <a:prstDash val="solid"/>
              <a:miter lim="400000"/>
            </a:ln>
          </a:insideH>
          <a:insideV>
            <a:ln w="12700" cap="flat">
              <a:noFill/>
              <a:miter lim="400000"/>
            </a:ln>
          </a:insideV>
        </a:tcBdr>
        <a:fill>
          <a:noFill/>
        </a:fill>
      </a:tcStyle>
    </a:lastRow>
    <a:firstRow>
      <a:tcTxStyle b="off" i="off">
        <a:font>
          <a:latin typeface="Gill Sans"/>
          <a:ea typeface="Gill Sans"/>
          <a:cs typeface="Gill Sans"/>
        </a:font>
        <a:srgbClr val="606060"/>
      </a:tcTxStyle>
      <a:tcStyle>
        <a:tcBdr>
          <a:left>
            <a:ln w="12700" cap="flat">
              <a:noFill/>
              <a:miter lim="400000"/>
            </a:ln>
          </a:left>
          <a:right>
            <a:ln w="12700" cap="flat">
              <a:noFill/>
              <a:miter lim="400000"/>
            </a:ln>
          </a:right>
          <a:top>
            <a:ln w="25400" cap="flat">
              <a:solidFill>
                <a:srgbClr val="C6BB94"/>
              </a:solidFill>
              <a:prstDash val="solid"/>
              <a:miter lim="400000"/>
            </a:ln>
          </a:top>
          <a:bottom>
            <a:ln w="25400" cap="flat">
              <a:solidFill>
                <a:srgbClr val="C6BB94"/>
              </a:solidFill>
              <a:prstDash val="solid"/>
              <a:miter lim="400000"/>
            </a:ln>
          </a:bottom>
          <a:insideH>
            <a:ln w="12700" cap="flat">
              <a:solidFill>
                <a:srgbClr val="DBD2B2"/>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ph type="sldImg"/>
          </p:nvPr>
        </p:nvSpPr>
        <p:spPr>
          <a:xfrm>
            <a:off x="1143000" y="685800"/>
            <a:ext cx="4572000" cy="3429000"/>
          </a:xfrm>
          <a:prstGeom prst="rect">
            <a:avLst/>
          </a:prstGeom>
        </p:spPr>
        <p:txBody>
          <a:bodyPr/>
          <a:lstStyle/>
          <a:p>
            <a:pPr lvl="0"/>
          </a:p>
        </p:txBody>
      </p:sp>
      <p:sp>
        <p:nvSpPr>
          <p:cNvPr id="57" name="Shape 57"/>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 name="Shape 66"/>
          <p:cNvSpPr/>
          <p:nvPr>
            <p:ph type="sldImg"/>
          </p:nvPr>
        </p:nvSpPr>
        <p:spPr>
          <a:prstGeom prst="rect">
            <a:avLst/>
          </a:prstGeom>
        </p:spPr>
        <p:txBody>
          <a:bodyPr/>
          <a:lstStyle/>
          <a:p>
            <a:pPr lvl="0"/>
          </a:p>
        </p:txBody>
      </p:sp>
      <p:sp>
        <p:nvSpPr>
          <p:cNvPr id="67" name="Shape 67"/>
          <p:cNvSpPr/>
          <p:nvPr>
            <p:ph type="body" sz="quarter" idx="1"/>
          </p:nvPr>
        </p:nvSpPr>
        <p:spPr>
          <a:prstGeom prst="rect">
            <a:avLst/>
          </a:prstGeom>
        </p:spPr>
        <p:txBody>
          <a:bodyPr/>
          <a:lstStyle/>
          <a:p>
            <a:pPr lvl="0">
              <a:defRPr sz="1800"/>
            </a:pPr>
            <a:r>
              <a:rPr sz="2400"/>
              <a:t>Smartphone game designed to reduce anxiety shows promise in study - still waiting on enough evidence which continues as a theme </a:t>
            </a:r>
            <a:endParaRPr sz="2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lvl="0"/>
          </a:p>
        </p:txBody>
      </p:sp>
      <p:sp>
        <p:nvSpPr>
          <p:cNvPr id="176" name="Shape 176"/>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lvl="0">
              <a:defRPr sz="1800"/>
            </a:pPr>
            <a:r>
              <a:rPr sz="1200"/>
              <a:t>Talk about important of “social”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lvl="0"/>
          </a:p>
        </p:txBody>
      </p:sp>
      <p:sp>
        <p:nvSpPr>
          <p:cNvPr id="189" name="Shape 189"/>
          <p:cNvSpPr/>
          <p:nvPr>
            <p:ph type="body" sz="quarter" idx="1"/>
          </p:nvPr>
        </p:nvSpPr>
        <p:spPr>
          <a:prstGeom prst="rect">
            <a:avLst/>
          </a:prstGeom>
        </p:spPr>
        <p:txBody>
          <a:bodyPr/>
          <a:lstStyle/>
          <a:p>
            <a:pPr lvl="0" defTabSz="914400">
              <a:lnSpc>
                <a:spcPct val="100000"/>
              </a:lnSpc>
              <a:spcBef>
                <a:spcPts val="400"/>
              </a:spcBef>
              <a:defRPr sz="1800"/>
            </a:pPr>
            <a:r>
              <a:rPr sz="1200">
                <a:latin typeface="Times New Roman"/>
                <a:ea typeface="Times New Roman"/>
                <a:cs typeface="Times New Roman"/>
                <a:sym typeface="Times New Roman"/>
              </a:rPr>
              <a:t>The rapid growth of social networking technologies among high-risk populations provides an opportunity for health researchers to use social networks for health research. For example…</a:t>
            </a:r>
            <a:endParaRPr sz="1200">
              <a:latin typeface="Times New Roman"/>
              <a:ea typeface="Times New Roman"/>
              <a:cs typeface="Times New Roman"/>
              <a:sym typeface="Times New Roman"/>
            </a:endParaRPr>
          </a:p>
          <a:p>
            <a:pPr lvl="0" defTabSz="914400">
              <a:lnSpc>
                <a:spcPct val="100000"/>
              </a:lnSpc>
              <a:spcBef>
                <a:spcPts val="400"/>
              </a:spcBef>
              <a:defRPr sz="1800"/>
            </a:pPr>
            <a:r>
              <a:rPr sz="1200">
                <a:latin typeface="Times New Roman"/>
                <a:ea typeface="Times New Roman"/>
                <a:cs typeface="Times New Roman"/>
                <a:sym typeface="Times New Roman"/>
              </a:rPr>
              <a:t>This presentation focuses on how social networking can be used for mixed-methods (quant and qual) health researchI will focus on mixed-methods HIV prevention by looking at a study among people at risk for HIV.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lvl="0"/>
          </a:p>
        </p:txBody>
      </p:sp>
      <p:sp>
        <p:nvSpPr>
          <p:cNvPr id="197" name="Shape 197"/>
          <p:cNvSpPr/>
          <p:nvPr>
            <p:ph type="body" sz="quarter" idx="1"/>
          </p:nvPr>
        </p:nvSpPr>
        <p:spPr>
          <a:prstGeom prst="rect">
            <a:avLst/>
          </a:prstGeom>
        </p:spPr>
        <p:txBody>
          <a:bodyPr/>
          <a:lstStyle/>
          <a:p>
            <a:pPr lvl="0" defTabSz="914400">
              <a:lnSpc>
                <a:spcPct val="90000"/>
              </a:lnSpc>
              <a:defRPr sz="1800"/>
            </a:pPr>
            <a:r>
              <a:rPr sz="1200">
                <a:latin typeface="Times New Roman"/>
                <a:ea typeface="Times New Roman"/>
                <a:cs typeface="Times New Roman"/>
                <a:sym typeface="Times New Roman"/>
              </a:rPr>
              <a:t>753,040 U.S. Facebook users report being men who are interested in men</a:t>
            </a:r>
            <a:endParaRPr sz="1200">
              <a:latin typeface="Times New Roman"/>
              <a:ea typeface="Times New Roman"/>
              <a:cs typeface="Times New Roman"/>
              <a:sym typeface="Times New Roman"/>
            </a:endParaRPr>
          </a:p>
          <a:p>
            <a:pPr lvl="0" defTabSz="914400">
              <a:lnSpc>
                <a:spcPct val="90000"/>
              </a:lnSpc>
              <a:defRPr sz="1800"/>
            </a:pPr>
            <a:r>
              <a:rPr sz="1200">
                <a:latin typeface="Times New Roman"/>
                <a:ea typeface="Times New Roman"/>
                <a:cs typeface="Times New Roman"/>
                <a:sym typeface="Times New Roman"/>
              </a:rPr>
              <a:t>138,700 of these users (18.4%) live in California </a:t>
            </a:r>
            <a:endParaRPr sz="1200">
              <a:solidFill>
                <a:srgbClr val="BA063E"/>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 name="Shape 73"/>
          <p:cNvSpPr/>
          <p:nvPr>
            <p:ph type="sldImg"/>
          </p:nvPr>
        </p:nvSpPr>
        <p:spPr>
          <a:prstGeom prst="rect">
            <a:avLst/>
          </a:prstGeom>
        </p:spPr>
        <p:txBody>
          <a:bodyPr/>
          <a:lstStyle/>
          <a:p>
            <a:pPr lvl="0"/>
          </a:p>
        </p:txBody>
      </p:sp>
      <p:sp>
        <p:nvSpPr>
          <p:cNvPr id="74" name="Shape 74"/>
          <p:cNvSpPr/>
          <p:nvPr>
            <p:ph type="body" sz="quarter" idx="1"/>
          </p:nvPr>
        </p:nvSpPr>
        <p:spPr>
          <a:prstGeom prst="rect">
            <a:avLst/>
          </a:prstGeom>
        </p:spPr>
        <p:txBody>
          <a:bodyPr/>
          <a:lstStyle/>
          <a:p>
            <a:pPr lvl="0">
              <a:defRPr sz="1800"/>
            </a:pPr>
            <a:r>
              <a:rPr sz="2400"/>
              <a:t>The three main points you wanted to make </a:t>
            </a:r>
            <a:endParaRPr sz="2400"/>
          </a:p>
          <a:p>
            <a:pPr lvl="0">
              <a:defRPr sz="1800"/>
            </a:pPr>
            <a:endParaRPr sz="2400"/>
          </a:p>
          <a:p>
            <a:pPr lvl="0">
              <a:defRPr sz="1800"/>
            </a:pPr>
            <a:r>
              <a:rPr sz="2400"/>
              <a:t>image is buddhify - a meditation and mindfulness app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 name="Shape 94"/>
          <p:cNvSpPr/>
          <p:nvPr>
            <p:ph type="sldImg"/>
          </p:nvPr>
        </p:nvSpPr>
        <p:spPr>
          <a:prstGeom prst="rect">
            <a:avLst/>
          </a:prstGeom>
        </p:spPr>
        <p:txBody>
          <a:bodyPr/>
          <a:lstStyle/>
          <a:p>
            <a:pPr lvl="0"/>
          </a:p>
        </p:txBody>
      </p:sp>
      <p:sp>
        <p:nvSpPr>
          <p:cNvPr id="95" name="Shape 95"/>
          <p:cNvSpPr/>
          <p:nvPr>
            <p:ph type="body" sz="quarter" idx="1"/>
          </p:nvPr>
        </p:nvSpPr>
        <p:spPr>
          <a:prstGeom prst="rect">
            <a:avLst/>
          </a:prstGeom>
        </p:spPr>
        <p:txBody>
          <a:bodyPr/>
          <a:lstStyle/>
          <a:p>
            <a:pPr lvl="0">
              <a:defRPr sz="1800"/>
            </a:pPr>
            <a:r>
              <a:rPr sz="2400"/>
              <a:t>These are The Best Apps for Recovering Alcoholics currently in app stores: </a:t>
            </a:r>
            <a:endParaRPr sz="2400"/>
          </a:p>
          <a:p>
            <a:pPr lvl="0">
              <a:defRPr sz="1800"/>
            </a:pPr>
            <a:endParaRPr sz="2400"/>
          </a:p>
          <a:p>
            <a:pPr lvl="0">
              <a:defRPr sz="1800"/>
            </a:pPr>
            <a:r>
              <a:rPr sz="2400"/>
              <a:t>from left to right: Stop Drinking with Andrew Johnson (made by a hypnotist), Biblical Encouragement - Alcohol Addiction (bible verses), wenty-Four Hours a Day (meditation and prayers over horrifying pictures made by a Christian company), AlcoDroid Alcohol Tracker (has a BAC calculator and is a tracker for people monitoring for all sorts of reasons), SoberApp - Alcohol Calculator (BAC calc with built in taxi service to help people avoid driving drunk)</a:t>
            </a:r>
            <a:endParaRPr sz="2400"/>
          </a:p>
          <a:p>
            <a:pPr lvl="0">
              <a:defRPr sz="1800"/>
            </a:pPr>
            <a:endParaRPr sz="2400"/>
          </a:p>
          <a:p>
            <a:pPr lvl="0">
              <a:defRPr sz="1800"/>
            </a:pPr>
            <a:r>
              <a:rPr sz="2400"/>
              <a:t>This space is still the wild west. Most of these apps aren’t evidence based and involve a heavy religious or spiritual component. Some of them use fear and pictures of dead drug addicts. There’s a need for more evidence based apps that have valid measures and quantifiable data.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 name="Shape 100"/>
          <p:cNvSpPr/>
          <p:nvPr>
            <p:ph type="sldImg"/>
          </p:nvPr>
        </p:nvSpPr>
        <p:spPr>
          <a:prstGeom prst="rect">
            <a:avLst/>
          </a:prstGeom>
        </p:spPr>
        <p:txBody>
          <a:bodyPr/>
          <a:lstStyle/>
          <a:p>
            <a:pPr lvl="0"/>
          </a:p>
        </p:txBody>
      </p:sp>
      <p:sp>
        <p:nvSpPr>
          <p:cNvPr id="101" name="Shape 101"/>
          <p:cNvSpPr/>
          <p:nvPr>
            <p:ph type="body" sz="quarter" idx="1"/>
          </p:nvPr>
        </p:nvSpPr>
        <p:spPr>
          <a:prstGeom prst="rect">
            <a:avLst/>
          </a:prstGeom>
        </p:spPr>
        <p:txBody>
          <a:bodyPr/>
          <a:lstStyle/>
          <a:p>
            <a:pPr lvl="0">
              <a:defRPr sz="1800"/>
            </a:pPr>
            <a:r>
              <a:rPr sz="2400"/>
              <a:t>There are no apps approved nor any “mobile” interventions. </a:t>
            </a:r>
            <a:endParaRPr sz="2400"/>
          </a:p>
          <a:p>
            <a:pPr lvl="0">
              <a:defRPr sz="1800"/>
            </a:pPr>
            <a:r>
              <a:rPr sz="2400"/>
              <a:t>There are 13 “online” interventions approved and most of them are prevention or education for school children. The NREPP covers both mental health and substance abuse interventions.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 name="Shape 106"/>
          <p:cNvSpPr/>
          <p:nvPr>
            <p:ph type="sldImg"/>
          </p:nvPr>
        </p:nvSpPr>
        <p:spPr>
          <a:prstGeom prst="rect">
            <a:avLst/>
          </a:prstGeom>
        </p:spPr>
        <p:txBody>
          <a:bodyPr/>
          <a:lstStyle/>
          <a:p>
            <a:pPr lvl="0"/>
          </a:p>
        </p:txBody>
      </p:sp>
      <p:sp>
        <p:nvSpPr>
          <p:cNvPr id="107" name="Shape 107"/>
          <p:cNvSpPr/>
          <p:nvPr>
            <p:ph type="body" sz="quarter" idx="1"/>
          </p:nvPr>
        </p:nvSpPr>
        <p:spPr>
          <a:prstGeom prst="rect">
            <a:avLst/>
          </a:prstGeom>
        </p:spPr>
        <p:txBody>
          <a:bodyPr/>
          <a:lstStyle/>
          <a:p>
            <a:pPr lvl="0">
              <a:defRPr sz="1800"/>
            </a:pPr>
            <a:r>
              <a:rPr sz="2400"/>
              <a:t>Mental health fares better in terms of evidence based, at least evidence for the method in a clinical setting, if not enough data on how they fare on mobile devices </a:t>
            </a:r>
            <a:endParaRPr sz="2400"/>
          </a:p>
          <a:p>
            <a:pPr lvl="0">
              <a:defRPr sz="1800"/>
            </a:pPr>
            <a:endParaRPr sz="2400"/>
          </a:p>
          <a:p>
            <a:pPr lvl="0">
              <a:defRPr sz="1800"/>
            </a:pPr>
            <a:r>
              <a:rPr sz="2400"/>
              <a:t>There are also apps that claim to cure autism, that are advertised in the same space but claim to analyse your dreams scientifically and a lot of other questionable goals so, it’s clear that regulation is spotty </a:t>
            </a:r>
            <a:endParaRPr sz="2400"/>
          </a:p>
          <a:p>
            <a:pPr lvl="0">
              <a:defRPr sz="1800"/>
            </a:pPr>
            <a:endParaRPr sz="2400"/>
          </a:p>
          <a:p>
            <a:pPr lvl="0">
              <a:defRPr sz="1800"/>
            </a:pPr>
            <a:r>
              <a:rPr sz="2400"/>
              <a:t>People are working on it though. This is Joyable and it uses CBT to help their users with social anxiety. They have solid clinical people on their advisor board and it’s a 12 week program. also connects users to a personal coach via text or phone for the program. users report a 90% success rate so far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 name="Shape 110"/>
          <p:cNvSpPr/>
          <p:nvPr>
            <p:ph type="sldImg"/>
          </p:nvPr>
        </p:nvSpPr>
        <p:spPr>
          <a:prstGeom prst="rect">
            <a:avLst/>
          </a:prstGeom>
        </p:spPr>
        <p:txBody>
          <a:bodyPr/>
          <a:lstStyle/>
          <a:p>
            <a:pPr lvl="0"/>
          </a:p>
        </p:txBody>
      </p:sp>
      <p:sp>
        <p:nvSpPr>
          <p:cNvPr id="111" name="Shape 111"/>
          <p:cNvSpPr/>
          <p:nvPr>
            <p:ph type="body" sz="quarter" idx="1"/>
          </p:nvPr>
        </p:nvSpPr>
        <p:spPr>
          <a:prstGeom prst="rect">
            <a:avLst/>
          </a:prstGeom>
        </p:spPr>
        <p:txBody>
          <a:bodyPr/>
          <a:lstStyle/>
          <a:p>
            <a:pPr lvl="0">
              <a:defRPr sz="1800"/>
            </a:pPr>
            <a:r>
              <a:rPr sz="2400"/>
              <a:t>There are some online resources for opioid dependence but they’re part of larger interventions as sort of a side bonus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sldImg"/>
          </p:nvPr>
        </p:nvSpPr>
        <p:spPr>
          <a:prstGeom prst="rect">
            <a:avLst/>
          </a:prstGeom>
        </p:spPr>
        <p:txBody>
          <a:bodyPr/>
          <a:lstStyle/>
          <a:p>
            <a:pPr lvl="0"/>
          </a:p>
        </p:txBody>
      </p:sp>
      <p:sp>
        <p:nvSpPr>
          <p:cNvPr id="120" name="Shape 120"/>
          <p:cNvSpPr/>
          <p:nvPr>
            <p:ph type="body" sz="quarter" idx="1"/>
          </p:nvPr>
        </p:nvSpPr>
        <p:spPr>
          <a:prstGeom prst="rect">
            <a:avLst/>
          </a:prstGeom>
        </p:spPr>
        <p:txBody>
          <a:bodyPr/>
          <a:lstStyle/>
          <a:p>
            <a:pPr lvl="0">
              <a:defRPr sz="1800"/>
            </a:pPr>
            <a:r>
              <a:rPr sz="2400"/>
              <a:t>There are also resources from the clinical side that are more regulated: </a:t>
            </a:r>
            <a:endParaRPr sz="2400"/>
          </a:p>
          <a:p>
            <a:pPr lvl="0">
              <a:defRPr sz="1800"/>
            </a:pPr>
            <a:endParaRPr sz="2400"/>
          </a:p>
          <a:p>
            <a:pPr lvl="0">
              <a:defRPr sz="1800"/>
            </a:pPr>
            <a:r>
              <a:rPr sz="2400"/>
              <a:t>PsycEssentials</a:t>
            </a:r>
            <a:endParaRPr sz="2400"/>
          </a:p>
          <a:p>
            <a:pPr lvl="0">
              <a:defRPr sz="1800"/>
            </a:pPr>
            <a:r>
              <a:rPr sz="2400"/>
              <a:t>By American Psychological Association PsycEssentials is a comprehensive pocket resource for busy psychotherapists. It provides quick and easy access to the key information you need when working with a client. If you are looking for an appropriate assessment tool, state-by-state referral resources, or information on a psychotropic drug, you will find it here. Beyond checklists and links, the app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Shape 123"/>
          <p:cNvSpPr/>
          <p:nvPr>
            <p:ph type="sldImg"/>
          </p:nvPr>
        </p:nvSpPr>
        <p:spPr>
          <a:prstGeom prst="rect">
            <a:avLst/>
          </a:prstGeom>
        </p:spPr>
        <p:txBody>
          <a:bodyPr/>
          <a:lstStyle/>
          <a:p>
            <a:pPr lvl="0"/>
          </a:p>
        </p:txBody>
      </p:sp>
      <p:sp>
        <p:nvSpPr>
          <p:cNvPr id="124" name="Shape 124"/>
          <p:cNvSpPr/>
          <p:nvPr>
            <p:ph type="body" sz="quarter" idx="1"/>
          </p:nvPr>
        </p:nvSpPr>
        <p:spPr>
          <a:prstGeom prst="rect">
            <a:avLst/>
          </a:prstGeom>
        </p:spPr>
        <p:txBody>
          <a:bodyPr/>
          <a:lstStyle/>
          <a:p>
            <a:pPr lvl="0">
              <a:defRPr sz="1800"/>
            </a:pPr>
            <a:r>
              <a:rPr sz="2400"/>
              <a:t>AdhereTech smart wireless pill bottles are currently being used by patients in pharmaceutical and research engagements. These bottles collect and send all adherence data in real-time. The system automatically analyzes this information and populates the data on our secure dashboard. If doses are missed, patients can receive customizable alerts and interventions - using automated phone calls, text messages, and more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lvl="0"/>
          </a:p>
        </p:txBody>
      </p:sp>
      <p:sp>
        <p:nvSpPr>
          <p:cNvPr id="139" name="Shape 139"/>
          <p:cNvSpPr/>
          <p:nvPr>
            <p:ph type="body" sz="quarter" idx="1"/>
          </p:nvPr>
        </p:nvSpPr>
        <p:spPr>
          <a:prstGeom prst="rect">
            <a:avLst/>
          </a:prstGeom>
        </p:spPr>
        <p:txBody>
          <a:bodyPr/>
          <a:lstStyle/>
          <a:p>
            <a:pPr lvl="0" defTabSz="914400">
              <a:lnSpc>
                <a:spcPct val="100000"/>
              </a:lnSpc>
              <a:spcBef>
                <a:spcPts val="400"/>
              </a:spcBef>
              <a:defRPr sz="1800"/>
            </a:pPr>
            <a:r>
              <a:rPr sz="1200">
                <a:latin typeface="Times New Roman"/>
                <a:ea typeface="Times New Roman"/>
                <a:cs typeface="Times New Roman"/>
                <a:sym typeface="Times New Roman"/>
              </a:rPr>
              <a:t>Get demographics background. Tell joke about stanford and facebook. </a:t>
            </a:r>
            <a:endParaRPr sz="1200">
              <a:latin typeface="Times New Roman"/>
              <a:ea typeface="Times New Roman"/>
              <a:cs typeface="Times New Roman"/>
              <a:sym typeface="Times New Roman"/>
            </a:endParaRPr>
          </a:p>
          <a:p>
            <a:pPr lvl="0" defTabSz="914400">
              <a:lnSpc>
                <a:spcPct val="100000"/>
              </a:lnSpc>
              <a:spcBef>
                <a:spcPts val="400"/>
              </a:spcBef>
              <a:defRPr sz="1800"/>
            </a:pPr>
            <a:r>
              <a:rPr sz="1200">
                <a:latin typeface="Times New Roman"/>
                <a:ea typeface="Times New Roman"/>
                <a:cs typeface="Times New Roman"/>
                <a:sym typeface="Times New Roman"/>
              </a:rPr>
              <a:t>People talk about mobile technologies for interventions and social media for outreach and recruitment. These fields are in their infancies, but I think we need to focus on how to integrate technologies together, and will give a number of examples from my work of how to do that.</a:t>
            </a:r>
            <a:endParaRPr sz="1200">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spTree>
      <p:nvGrpSpPr>
        <p:cNvPr id="1" name=""/>
        <p:cNvGrpSpPr/>
        <p:nvPr/>
      </p:nvGrpSpPr>
      <p:grpSpPr>
        <a:xfrm>
          <a:off x="0" y="0"/>
          <a:ext cx="0" cy="0"/>
          <a:chOff x="0" y="0"/>
          <a:chExt cx="0" cy="0"/>
        </a:xfrm>
      </p:grpSpPr>
      <p:sp>
        <p:nvSpPr>
          <p:cNvPr id="8" name="Shape 8"/>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
        <p:nvSpPr>
          <p:cNvPr id="9" name="Shape 9"/>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
        <p:nvSpPr>
          <p:cNvPr id="10" name="Shape 10"/>
          <p:cNvSpPr/>
          <p:nvPr/>
        </p:nvSpPr>
        <p:spPr>
          <a:xfrm>
            <a:off x="508000" y="5181600"/>
            <a:ext cx="1198880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
        <p:nvSpPr>
          <p:cNvPr id="11" name="Shape 11"/>
          <p:cNvSpPr/>
          <p:nvPr>
            <p:ph type="title"/>
          </p:nvPr>
        </p:nvSpPr>
        <p:spPr>
          <a:xfrm>
            <a:off x="508000" y="3009900"/>
            <a:ext cx="11988800" cy="2032000"/>
          </a:xfrm>
          <a:prstGeom prst="rect">
            <a:avLst/>
          </a:prstGeom>
        </p:spPr>
        <p:txBody>
          <a:bodyPr anchor="b"/>
          <a:lstStyle/>
          <a:p>
            <a:pPr lvl="0">
              <a:defRPr cap="none" sz="1800">
                <a:solidFill>
                  <a:srgbClr val="000000"/>
                </a:solidFill>
              </a:defRPr>
            </a:pPr>
            <a:r>
              <a:rPr cap="all" sz="6400">
                <a:solidFill>
                  <a:srgbClr val="606060"/>
                </a:solidFill>
              </a:rPr>
              <a:t>Title Text</a:t>
            </a:r>
          </a:p>
        </p:txBody>
      </p:sp>
      <p:sp>
        <p:nvSpPr>
          <p:cNvPr id="12" name="Shape 12"/>
          <p:cNvSpPr/>
          <p:nvPr>
            <p:ph type="body" idx="1"/>
          </p:nvPr>
        </p:nvSpPr>
        <p:spPr>
          <a:xfrm>
            <a:off x="508000" y="5562600"/>
            <a:ext cx="11988800" cy="825500"/>
          </a:xfrm>
          <a:prstGeom prst="rect">
            <a:avLst/>
          </a:prstGeom>
        </p:spPr>
        <p:txBody>
          <a:bodyPr anchor="t"/>
          <a:lstStyle>
            <a:lvl1pPr marL="0" indent="0">
              <a:lnSpc>
                <a:spcPct val="120000"/>
              </a:lnSpc>
              <a:spcBef>
                <a:spcPts val="0"/>
              </a:spcBef>
              <a:buSzTx/>
              <a:buNone/>
              <a:defRPr sz="2400"/>
            </a:lvl1pPr>
            <a:lvl2pPr marL="0" indent="228600">
              <a:lnSpc>
                <a:spcPct val="120000"/>
              </a:lnSpc>
              <a:spcBef>
                <a:spcPts val="0"/>
              </a:spcBef>
              <a:buSzTx/>
              <a:buNone/>
              <a:defRPr sz="2400"/>
            </a:lvl2pPr>
            <a:lvl3pPr marL="0" indent="457200">
              <a:lnSpc>
                <a:spcPct val="120000"/>
              </a:lnSpc>
              <a:spcBef>
                <a:spcPts val="0"/>
              </a:spcBef>
              <a:buSzTx/>
              <a:buNone/>
              <a:defRPr sz="2400"/>
            </a:lvl3pPr>
            <a:lvl4pPr marL="0" indent="685800">
              <a:lnSpc>
                <a:spcPct val="120000"/>
              </a:lnSpc>
              <a:spcBef>
                <a:spcPts val="0"/>
              </a:spcBef>
              <a:buSzTx/>
              <a:buNone/>
              <a:defRPr sz="2400"/>
            </a:lvl4pPr>
            <a:lvl5pPr marL="0" indent="914400">
              <a:lnSpc>
                <a:spcPct val="120000"/>
              </a:lnSpc>
              <a:spcBef>
                <a:spcPts val="0"/>
              </a:spcBef>
              <a:buSzTx/>
              <a:buNone/>
              <a:defRPr sz="2400"/>
            </a:lvl5pPr>
          </a:lstStyle>
          <a:p>
            <a:pPr lvl="0">
              <a:defRPr sz="1800">
                <a:solidFill>
                  <a:srgbClr val="000000"/>
                </a:solidFill>
              </a:defRPr>
            </a:pPr>
            <a:r>
              <a:rPr sz="2400">
                <a:solidFill>
                  <a:srgbClr val="606060"/>
                </a:solidFill>
              </a:rPr>
              <a:t>Body Level One</a:t>
            </a:r>
            <a:endParaRPr sz="2400">
              <a:solidFill>
                <a:srgbClr val="606060"/>
              </a:solidFill>
            </a:endParaRPr>
          </a:p>
          <a:p>
            <a:pPr lvl="1">
              <a:defRPr sz="1800">
                <a:solidFill>
                  <a:srgbClr val="000000"/>
                </a:solidFill>
              </a:defRPr>
            </a:pPr>
            <a:r>
              <a:rPr sz="2400">
                <a:solidFill>
                  <a:srgbClr val="606060"/>
                </a:solidFill>
              </a:rPr>
              <a:t>Body Level Two</a:t>
            </a:r>
            <a:endParaRPr sz="2400">
              <a:solidFill>
                <a:srgbClr val="606060"/>
              </a:solidFill>
            </a:endParaRPr>
          </a:p>
          <a:p>
            <a:pPr lvl="2">
              <a:defRPr sz="1800">
                <a:solidFill>
                  <a:srgbClr val="000000"/>
                </a:solidFill>
              </a:defRPr>
            </a:pPr>
            <a:r>
              <a:rPr sz="2400">
                <a:solidFill>
                  <a:srgbClr val="606060"/>
                </a:solidFill>
              </a:rPr>
              <a:t>Body Level Three</a:t>
            </a:r>
            <a:endParaRPr sz="2400">
              <a:solidFill>
                <a:srgbClr val="606060"/>
              </a:solidFill>
            </a:endParaRPr>
          </a:p>
          <a:p>
            <a:pPr lvl="3">
              <a:defRPr sz="1800">
                <a:solidFill>
                  <a:srgbClr val="000000"/>
                </a:solidFill>
              </a:defRPr>
            </a:pPr>
            <a:r>
              <a:rPr sz="2400">
                <a:solidFill>
                  <a:srgbClr val="606060"/>
                </a:solidFill>
              </a:rPr>
              <a:t>Body Level Four</a:t>
            </a:r>
            <a:endParaRPr sz="2400">
              <a:solidFill>
                <a:srgbClr val="606060"/>
              </a:solidFill>
            </a:endParaRPr>
          </a:p>
          <a:p>
            <a:pPr lvl="4">
              <a:defRPr sz="1800">
                <a:solidFill>
                  <a:srgbClr val="000000"/>
                </a:solidFill>
              </a:defRPr>
            </a:pPr>
            <a:r>
              <a:rPr sz="2400">
                <a:solidFill>
                  <a:srgbClr val="606060"/>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Quote">
    <p:spTree>
      <p:nvGrpSpPr>
        <p:cNvPr id="1" name=""/>
        <p:cNvGrpSpPr/>
        <p:nvPr/>
      </p:nvGrpSpPr>
      <p:grpSpPr>
        <a:xfrm>
          <a:off x="0" y="0"/>
          <a:ext cx="0" cy="0"/>
          <a:chOff x="0" y="0"/>
          <a:chExt cx="0" cy="0"/>
        </a:xfrm>
      </p:grpSpPr>
      <p:sp>
        <p:nvSpPr>
          <p:cNvPr id="46" name="Shape 46"/>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
        <p:nvSpPr>
          <p:cNvPr id="47" name="Shape 47"/>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
        <p:nvSpPr>
          <p:cNvPr id="49" name="Shape 49"/>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
        <p:nvSpPr>
          <p:cNvPr id="50" name="Shape 50"/>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52" name="Shape 52"/>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
        <p:nvSpPr>
          <p:cNvPr id="53" name="Shape 53"/>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Default">
    <p:bg>
      <p:bgPr>
        <a:solidFill>
          <a:srgbClr val="FFFFFF"/>
        </a:solidFill>
      </p:bgPr>
    </p:bg>
    <p:spTree>
      <p:nvGrpSpPr>
        <p:cNvPr id="1" name=""/>
        <p:cNvGrpSpPr/>
        <p:nvPr/>
      </p:nvGrpSpPr>
      <p:grpSpPr>
        <a:xfrm>
          <a:off x="0" y="0"/>
          <a:ext cx="0" cy="0"/>
          <a:chOff x="0" y="0"/>
          <a:chExt cx="0" cy="0"/>
        </a:xfrm>
      </p:grpSpPr>
      <p:sp>
        <p:nvSpPr>
          <p:cNvPr id="55" name="Shape 55"/>
          <p:cNvSpPr/>
          <p:nvPr>
            <p:ph type="sldNum" sz="quarter" idx="2"/>
          </p:nvPr>
        </p:nvSpPr>
        <p:spPr>
          <a:xfrm>
            <a:off x="9320106" y="8886613"/>
            <a:ext cx="2709335" cy="387038"/>
          </a:xfrm>
          <a:prstGeom prst="rect">
            <a:avLst/>
          </a:prstGeom>
          <a:ln w="12700">
            <a:miter lim="400000"/>
          </a:ln>
        </p:spPr>
        <p:txBody>
          <a:bodyPr lIns="65023" tIns="65023" rIns="65023" bIns="65023">
            <a:spAutoFit/>
          </a:bodyPr>
          <a:lstStyle>
            <a:lvl1pPr algn="r" defTabSz="457200">
              <a:defRPr sz="1800">
                <a:solidFill>
                  <a:srgbClr val="000000"/>
                </a:solidFill>
                <a:latin typeface="Times New Roman"/>
                <a:ea typeface="Times New Roman"/>
                <a:cs typeface="Times New Roman"/>
                <a:sym typeface="Times New Roman"/>
              </a:defRPr>
            </a:lvl1pPr>
          </a:lstStyle>
          <a:p>
            <a:pPr lvl="0"/>
            <a:fld id="{86CB4B4D-7CA3-9044-876B-883B54F8677D}" type="slidenum"/>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14" name="Shape 14"/>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
        <p:nvSpPr>
          <p:cNvPr id="15" name="Shape 15"/>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
        <p:nvSpPr>
          <p:cNvPr id="16" name="Shape 16"/>
          <p:cNvSpPr/>
          <p:nvPr>
            <p:ph type="title"/>
          </p:nvPr>
        </p:nvSpPr>
        <p:spPr>
          <a:xfrm>
            <a:off x="508000" y="7099300"/>
            <a:ext cx="11988800" cy="1117600"/>
          </a:xfrm>
          <a:prstGeom prst="rect">
            <a:avLst/>
          </a:prstGeom>
        </p:spPr>
        <p:txBody>
          <a:bodyPr anchor="b"/>
          <a:lstStyle/>
          <a:p>
            <a:pPr lvl="0">
              <a:defRPr cap="none" sz="1800">
                <a:solidFill>
                  <a:srgbClr val="000000"/>
                </a:solidFill>
              </a:defRPr>
            </a:pPr>
            <a:r>
              <a:rPr cap="all" sz="6400">
                <a:solidFill>
                  <a:srgbClr val="606060"/>
                </a:solidFill>
              </a:rPr>
              <a:t>Title Text</a:t>
            </a:r>
          </a:p>
        </p:txBody>
      </p:sp>
      <p:sp>
        <p:nvSpPr>
          <p:cNvPr id="17" name="Shape 17"/>
          <p:cNvSpPr/>
          <p:nvPr>
            <p:ph type="body" idx="1"/>
          </p:nvPr>
        </p:nvSpPr>
        <p:spPr>
          <a:xfrm>
            <a:off x="508000" y="8267700"/>
            <a:ext cx="11988800" cy="838200"/>
          </a:xfrm>
          <a:prstGeom prst="rect">
            <a:avLst/>
          </a:prstGeom>
        </p:spPr>
        <p:txBody>
          <a:bodyPr anchor="t"/>
          <a:lstStyle>
            <a:lvl1pPr marL="0" indent="0">
              <a:lnSpc>
                <a:spcPct val="120000"/>
              </a:lnSpc>
              <a:spcBef>
                <a:spcPts val="0"/>
              </a:spcBef>
              <a:buSzTx/>
              <a:buNone/>
              <a:defRPr sz="2400"/>
            </a:lvl1pPr>
            <a:lvl2pPr marL="0" indent="228600">
              <a:lnSpc>
                <a:spcPct val="120000"/>
              </a:lnSpc>
              <a:spcBef>
                <a:spcPts val="0"/>
              </a:spcBef>
              <a:buSzTx/>
              <a:buNone/>
              <a:defRPr sz="2400"/>
            </a:lvl2pPr>
            <a:lvl3pPr marL="0" indent="457200">
              <a:lnSpc>
                <a:spcPct val="120000"/>
              </a:lnSpc>
              <a:spcBef>
                <a:spcPts val="0"/>
              </a:spcBef>
              <a:buSzTx/>
              <a:buNone/>
              <a:defRPr sz="2400"/>
            </a:lvl3pPr>
            <a:lvl4pPr marL="0" indent="685800">
              <a:lnSpc>
                <a:spcPct val="120000"/>
              </a:lnSpc>
              <a:spcBef>
                <a:spcPts val="0"/>
              </a:spcBef>
              <a:buSzTx/>
              <a:buNone/>
              <a:defRPr sz="2400"/>
            </a:lvl4pPr>
            <a:lvl5pPr marL="0" indent="914400">
              <a:lnSpc>
                <a:spcPct val="120000"/>
              </a:lnSpc>
              <a:spcBef>
                <a:spcPts val="0"/>
              </a:spcBef>
              <a:buSzTx/>
              <a:buNone/>
              <a:defRPr sz="2400"/>
            </a:lvl5pPr>
          </a:lstStyle>
          <a:p>
            <a:pPr lvl="0">
              <a:defRPr sz="1800">
                <a:solidFill>
                  <a:srgbClr val="000000"/>
                </a:solidFill>
              </a:defRPr>
            </a:pPr>
            <a:r>
              <a:rPr sz="2400">
                <a:solidFill>
                  <a:srgbClr val="606060"/>
                </a:solidFill>
              </a:rPr>
              <a:t>Body Level One</a:t>
            </a:r>
            <a:endParaRPr sz="2400">
              <a:solidFill>
                <a:srgbClr val="606060"/>
              </a:solidFill>
            </a:endParaRPr>
          </a:p>
          <a:p>
            <a:pPr lvl="1">
              <a:defRPr sz="1800">
                <a:solidFill>
                  <a:srgbClr val="000000"/>
                </a:solidFill>
              </a:defRPr>
            </a:pPr>
            <a:r>
              <a:rPr sz="2400">
                <a:solidFill>
                  <a:srgbClr val="606060"/>
                </a:solidFill>
              </a:rPr>
              <a:t>Body Level Two</a:t>
            </a:r>
            <a:endParaRPr sz="2400">
              <a:solidFill>
                <a:srgbClr val="606060"/>
              </a:solidFill>
            </a:endParaRPr>
          </a:p>
          <a:p>
            <a:pPr lvl="2">
              <a:defRPr sz="1800">
                <a:solidFill>
                  <a:srgbClr val="000000"/>
                </a:solidFill>
              </a:defRPr>
            </a:pPr>
            <a:r>
              <a:rPr sz="2400">
                <a:solidFill>
                  <a:srgbClr val="606060"/>
                </a:solidFill>
              </a:rPr>
              <a:t>Body Level Three</a:t>
            </a:r>
            <a:endParaRPr sz="2400">
              <a:solidFill>
                <a:srgbClr val="606060"/>
              </a:solidFill>
            </a:endParaRPr>
          </a:p>
          <a:p>
            <a:pPr lvl="3">
              <a:defRPr sz="1800">
                <a:solidFill>
                  <a:srgbClr val="000000"/>
                </a:solidFill>
              </a:defRPr>
            </a:pPr>
            <a:r>
              <a:rPr sz="2400">
                <a:solidFill>
                  <a:srgbClr val="606060"/>
                </a:solidFill>
              </a:rPr>
              <a:t>Body Level Four</a:t>
            </a:r>
            <a:endParaRPr sz="2400">
              <a:solidFill>
                <a:srgbClr val="606060"/>
              </a:solidFill>
            </a:endParaRPr>
          </a:p>
          <a:p>
            <a:pPr lvl="4">
              <a:defRPr sz="1800">
                <a:solidFill>
                  <a:srgbClr val="000000"/>
                </a:solidFill>
              </a:defRPr>
            </a:pPr>
            <a:r>
              <a:rPr sz="2400">
                <a:solidFill>
                  <a:srgbClr val="606060"/>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19" name="Shape 19"/>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
        <p:nvSpPr>
          <p:cNvPr id="20" name="Shape 20"/>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
        <p:nvSpPr>
          <p:cNvPr id="21" name="Shape 21"/>
          <p:cNvSpPr/>
          <p:nvPr>
            <p:ph type="title"/>
          </p:nvPr>
        </p:nvSpPr>
        <p:spPr>
          <a:xfrm>
            <a:off x="508000" y="3860800"/>
            <a:ext cx="11988800" cy="2032000"/>
          </a:xfrm>
          <a:prstGeom prst="rect">
            <a:avLst/>
          </a:prstGeom>
        </p:spPr>
        <p:txBody>
          <a:bodyPr/>
          <a:lstStyle/>
          <a:p>
            <a:pPr lvl="0">
              <a:defRPr cap="none" sz="1800">
                <a:solidFill>
                  <a:srgbClr val="000000"/>
                </a:solidFill>
              </a:defRPr>
            </a:pPr>
            <a:r>
              <a:rPr cap="all" sz="6400">
                <a:solidFill>
                  <a:srgbClr val="606060"/>
                </a:solidFill>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23" name="Shape 23"/>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
        <p:nvSpPr>
          <p:cNvPr id="24" name="Shape 24"/>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
        <p:nvSpPr>
          <p:cNvPr id="25" name="Shape 25"/>
          <p:cNvSpPr/>
          <p:nvPr>
            <p:ph type="title"/>
          </p:nvPr>
        </p:nvSpPr>
        <p:spPr>
          <a:xfrm>
            <a:off x="508000" y="2400300"/>
            <a:ext cx="5829300" cy="6070600"/>
          </a:xfrm>
          <a:prstGeom prst="rect">
            <a:avLst/>
          </a:prstGeom>
        </p:spPr>
        <p:txBody>
          <a:bodyPr anchor="t"/>
          <a:lstStyle/>
          <a:p>
            <a:pPr lvl="0">
              <a:defRPr cap="none" sz="1800">
                <a:solidFill>
                  <a:srgbClr val="000000"/>
                </a:solidFill>
              </a:defRPr>
            </a:pPr>
            <a:r>
              <a:rPr cap="all" sz="6400">
                <a:solidFill>
                  <a:srgbClr val="606060"/>
                </a:solidFill>
              </a:rPr>
              <a:t>Title Text</a:t>
            </a:r>
          </a:p>
        </p:txBody>
      </p:sp>
      <p:sp>
        <p:nvSpPr>
          <p:cNvPr id="26" name="Shape 26"/>
          <p:cNvSpPr/>
          <p:nvPr>
            <p:ph type="body" idx="1"/>
          </p:nvPr>
        </p:nvSpPr>
        <p:spPr>
          <a:xfrm>
            <a:off x="508000" y="1168400"/>
            <a:ext cx="5829300" cy="838200"/>
          </a:xfrm>
          <a:prstGeom prst="rect">
            <a:avLst/>
          </a:prstGeom>
        </p:spPr>
        <p:txBody>
          <a:bodyPr anchor="t"/>
          <a:lstStyle>
            <a:lvl1pPr marL="0" indent="0">
              <a:lnSpc>
                <a:spcPct val="120000"/>
              </a:lnSpc>
              <a:spcBef>
                <a:spcPts val="0"/>
              </a:spcBef>
              <a:buSzTx/>
              <a:buNone/>
              <a:defRPr sz="2400"/>
            </a:lvl1pPr>
            <a:lvl2pPr marL="0" indent="228600">
              <a:lnSpc>
                <a:spcPct val="120000"/>
              </a:lnSpc>
              <a:spcBef>
                <a:spcPts val="0"/>
              </a:spcBef>
              <a:buSzTx/>
              <a:buNone/>
              <a:defRPr sz="2400"/>
            </a:lvl2pPr>
            <a:lvl3pPr marL="0" indent="457200">
              <a:lnSpc>
                <a:spcPct val="120000"/>
              </a:lnSpc>
              <a:spcBef>
                <a:spcPts val="0"/>
              </a:spcBef>
              <a:buSzTx/>
              <a:buNone/>
              <a:defRPr sz="2400"/>
            </a:lvl3pPr>
            <a:lvl4pPr marL="0" indent="685800">
              <a:lnSpc>
                <a:spcPct val="120000"/>
              </a:lnSpc>
              <a:spcBef>
                <a:spcPts val="0"/>
              </a:spcBef>
              <a:buSzTx/>
              <a:buNone/>
              <a:defRPr sz="2400"/>
            </a:lvl4pPr>
            <a:lvl5pPr marL="0" indent="914400">
              <a:lnSpc>
                <a:spcPct val="120000"/>
              </a:lnSpc>
              <a:spcBef>
                <a:spcPts val="0"/>
              </a:spcBef>
              <a:buSzTx/>
              <a:buNone/>
              <a:defRPr sz="2400"/>
            </a:lvl5pPr>
          </a:lstStyle>
          <a:p>
            <a:pPr lvl="0">
              <a:defRPr sz="1800">
                <a:solidFill>
                  <a:srgbClr val="000000"/>
                </a:solidFill>
              </a:defRPr>
            </a:pPr>
            <a:r>
              <a:rPr sz="2400">
                <a:solidFill>
                  <a:srgbClr val="606060"/>
                </a:solidFill>
              </a:rPr>
              <a:t>Body Level One</a:t>
            </a:r>
            <a:endParaRPr sz="2400">
              <a:solidFill>
                <a:srgbClr val="606060"/>
              </a:solidFill>
            </a:endParaRPr>
          </a:p>
          <a:p>
            <a:pPr lvl="1">
              <a:defRPr sz="1800">
                <a:solidFill>
                  <a:srgbClr val="000000"/>
                </a:solidFill>
              </a:defRPr>
            </a:pPr>
            <a:r>
              <a:rPr sz="2400">
                <a:solidFill>
                  <a:srgbClr val="606060"/>
                </a:solidFill>
              </a:rPr>
              <a:t>Body Level Two</a:t>
            </a:r>
            <a:endParaRPr sz="2400">
              <a:solidFill>
                <a:srgbClr val="606060"/>
              </a:solidFill>
            </a:endParaRPr>
          </a:p>
          <a:p>
            <a:pPr lvl="2">
              <a:defRPr sz="1800">
                <a:solidFill>
                  <a:srgbClr val="000000"/>
                </a:solidFill>
              </a:defRPr>
            </a:pPr>
            <a:r>
              <a:rPr sz="2400">
                <a:solidFill>
                  <a:srgbClr val="606060"/>
                </a:solidFill>
              </a:rPr>
              <a:t>Body Level Three</a:t>
            </a:r>
            <a:endParaRPr sz="2400">
              <a:solidFill>
                <a:srgbClr val="606060"/>
              </a:solidFill>
            </a:endParaRPr>
          </a:p>
          <a:p>
            <a:pPr lvl="3">
              <a:defRPr sz="1800">
                <a:solidFill>
                  <a:srgbClr val="000000"/>
                </a:solidFill>
              </a:defRPr>
            </a:pPr>
            <a:r>
              <a:rPr sz="2400">
                <a:solidFill>
                  <a:srgbClr val="606060"/>
                </a:solidFill>
              </a:rPr>
              <a:t>Body Level Four</a:t>
            </a:r>
            <a:endParaRPr sz="2400">
              <a:solidFill>
                <a:srgbClr val="606060"/>
              </a:solidFill>
            </a:endParaRPr>
          </a:p>
          <a:p>
            <a:pPr lvl="4">
              <a:defRPr sz="1800">
                <a:solidFill>
                  <a:srgbClr val="000000"/>
                </a:solidFill>
              </a:defRPr>
            </a:pPr>
            <a:r>
              <a:rPr sz="2400">
                <a:solidFill>
                  <a:srgbClr val="606060"/>
                </a:solidFill>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 Top">
    <p:spTree>
      <p:nvGrpSpPr>
        <p:cNvPr id="1" name=""/>
        <p:cNvGrpSpPr/>
        <p:nvPr/>
      </p:nvGrpSpPr>
      <p:grpSpPr>
        <a:xfrm>
          <a:off x="0" y="0"/>
          <a:ext cx="0" cy="0"/>
          <a:chOff x="0" y="0"/>
          <a:chExt cx="0" cy="0"/>
        </a:xfrm>
      </p:grpSpPr>
      <p:sp>
        <p:nvSpPr>
          <p:cNvPr id="28" name="Shape 28"/>
          <p:cNvSpPr/>
          <p:nvPr/>
        </p:nvSpPr>
        <p:spPr>
          <a:xfrm>
            <a:off x="508000" y="2578100"/>
            <a:ext cx="11997292"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
        <p:nvSpPr>
          <p:cNvPr id="29" name="Shape 29"/>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
        <p:nvSpPr>
          <p:cNvPr id="30" name="Shape 30"/>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
        <p:nvSpPr>
          <p:cNvPr id="31" name="Shape 31"/>
          <p:cNvSpPr/>
          <p:nvPr>
            <p:ph type="title"/>
          </p:nvPr>
        </p:nvSpPr>
        <p:spPr>
          <a:prstGeom prst="rect">
            <a:avLst/>
          </a:prstGeom>
        </p:spPr>
        <p:txBody>
          <a:bodyPr/>
          <a:lstStyle/>
          <a:p>
            <a:pPr lvl="0">
              <a:defRPr cap="none" sz="1800">
                <a:solidFill>
                  <a:srgbClr val="000000"/>
                </a:solidFill>
              </a:defRPr>
            </a:pPr>
            <a:r>
              <a:rPr cap="all" sz="6400">
                <a:solidFill>
                  <a:srgbClr val="606060"/>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33" name="Shape 33"/>
          <p:cNvSpPr/>
          <p:nvPr>
            <p:ph type="title"/>
          </p:nvPr>
        </p:nvSpPr>
        <p:spPr>
          <a:prstGeom prst="rect">
            <a:avLst/>
          </a:prstGeom>
        </p:spPr>
        <p:txBody>
          <a:bodyPr/>
          <a:lstStyle/>
          <a:p>
            <a:pPr lvl="0">
              <a:defRPr cap="none" sz="1800">
                <a:solidFill>
                  <a:srgbClr val="000000"/>
                </a:solidFill>
              </a:defRPr>
            </a:pPr>
            <a:r>
              <a:rPr cap="all" sz="6400">
                <a:solidFill>
                  <a:srgbClr val="606060"/>
                </a:solidFill>
              </a:rPr>
              <a:t>Title Text</a:t>
            </a:r>
          </a:p>
        </p:txBody>
      </p:sp>
      <p:sp>
        <p:nvSpPr>
          <p:cNvPr id="34" name="Shape 34"/>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3400">
                <a:solidFill>
                  <a:srgbClr val="606060"/>
                </a:solidFill>
              </a:rPr>
              <a:t>Body Level One</a:t>
            </a:r>
            <a:endParaRPr sz="3400">
              <a:solidFill>
                <a:srgbClr val="606060"/>
              </a:solidFill>
            </a:endParaRPr>
          </a:p>
          <a:p>
            <a:pPr lvl="1">
              <a:defRPr sz="1800">
                <a:solidFill>
                  <a:srgbClr val="000000"/>
                </a:solidFill>
              </a:defRPr>
            </a:pPr>
            <a:r>
              <a:rPr sz="3400">
                <a:solidFill>
                  <a:srgbClr val="606060"/>
                </a:solidFill>
              </a:rPr>
              <a:t>Body Level Two</a:t>
            </a:r>
            <a:endParaRPr sz="3400">
              <a:solidFill>
                <a:srgbClr val="606060"/>
              </a:solidFill>
            </a:endParaRPr>
          </a:p>
          <a:p>
            <a:pPr lvl="2">
              <a:defRPr sz="1800">
                <a:solidFill>
                  <a:srgbClr val="000000"/>
                </a:solidFill>
              </a:defRPr>
            </a:pPr>
            <a:r>
              <a:rPr sz="3400">
                <a:solidFill>
                  <a:srgbClr val="606060"/>
                </a:solidFill>
              </a:rPr>
              <a:t>Body Level Three</a:t>
            </a:r>
            <a:endParaRPr sz="3400">
              <a:solidFill>
                <a:srgbClr val="606060"/>
              </a:solidFill>
            </a:endParaRPr>
          </a:p>
          <a:p>
            <a:pPr lvl="3">
              <a:defRPr sz="1800">
                <a:solidFill>
                  <a:srgbClr val="000000"/>
                </a:solidFill>
              </a:defRPr>
            </a:pPr>
            <a:r>
              <a:rPr sz="3400">
                <a:solidFill>
                  <a:srgbClr val="606060"/>
                </a:solidFill>
              </a:rPr>
              <a:t>Body Level Four</a:t>
            </a:r>
            <a:endParaRPr sz="3400">
              <a:solidFill>
                <a:srgbClr val="606060"/>
              </a:solidFill>
            </a:endParaRPr>
          </a:p>
          <a:p>
            <a:pPr lvl="4">
              <a:defRPr sz="1800">
                <a:solidFill>
                  <a:srgbClr val="000000"/>
                </a:solidFill>
              </a:defRPr>
            </a:pPr>
            <a:r>
              <a:rPr sz="3400">
                <a:solidFill>
                  <a:srgbClr val="606060"/>
                </a:solidFill>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36" name="Shape 36"/>
          <p:cNvSpPr/>
          <p:nvPr>
            <p:ph type="title"/>
          </p:nvPr>
        </p:nvSpPr>
        <p:spPr>
          <a:prstGeom prst="rect">
            <a:avLst/>
          </a:prstGeom>
        </p:spPr>
        <p:txBody>
          <a:bodyPr/>
          <a:lstStyle/>
          <a:p>
            <a:pPr lvl="0">
              <a:defRPr cap="none" sz="1800">
                <a:solidFill>
                  <a:srgbClr val="000000"/>
                </a:solidFill>
              </a:defRPr>
            </a:pPr>
            <a:r>
              <a:rPr cap="all" sz="6400">
                <a:solidFill>
                  <a:srgbClr val="606060"/>
                </a:solidFill>
              </a:rPr>
              <a:t>Title Text</a:t>
            </a:r>
          </a:p>
        </p:txBody>
      </p:sp>
      <p:sp>
        <p:nvSpPr>
          <p:cNvPr id="37" name="Shape 37"/>
          <p:cNvSpPr/>
          <p:nvPr>
            <p:ph type="body" idx="1"/>
          </p:nvPr>
        </p:nvSpPr>
        <p:spPr>
          <a:xfrm>
            <a:off x="6781800" y="2971800"/>
            <a:ext cx="5727700" cy="5524500"/>
          </a:xfrm>
          <a:prstGeom prst="rect">
            <a:avLst/>
          </a:prstGeom>
        </p:spPr>
        <p:txBody>
          <a:bodyPr/>
          <a:lstStyle>
            <a:lvl1pPr marL="368300" indent="-368300">
              <a:spcBef>
                <a:spcPts val="3200"/>
              </a:spcBef>
              <a:buSzPct val="30000"/>
              <a:buFont typeface="Zapf Dingbats"/>
              <a:buBlip>
                <a:blip r:embed="rId2"/>
              </a:buBlip>
              <a:defRPr sz="3000"/>
            </a:lvl1pPr>
            <a:lvl2pPr marL="736600" indent="-368300">
              <a:spcBef>
                <a:spcPts val="3200"/>
              </a:spcBef>
              <a:buSzPct val="30000"/>
              <a:buFont typeface="Zapf Dingbats"/>
              <a:buBlip>
                <a:blip r:embed="rId2"/>
              </a:buBlip>
              <a:defRPr sz="3000"/>
            </a:lvl2pPr>
            <a:lvl3pPr marL="1104900" indent="-368300">
              <a:spcBef>
                <a:spcPts val="3200"/>
              </a:spcBef>
              <a:buSzPct val="30000"/>
              <a:buFont typeface="Zapf Dingbats"/>
              <a:buBlip>
                <a:blip r:embed="rId2"/>
              </a:buBlip>
              <a:defRPr sz="3000"/>
            </a:lvl3pPr>
            <a:lvl4pPr marL="1473200" indent="-368300">
              <a:spcBef>
                <a:spcPts val="3200"/>
              </a:spcBef>
              <a:buSzPct val="30000"/>
              <a:buFont typeface="Zapf Dingbats"/>
              <a:buBlip>
                <a:blip r:embed="rId2"/>
              </a:buBlip>
              <a:defRPr sz="3000"/>
            </a:lvl4pPr>
            <a:lvl5pPr marL="1841500" indent="-368300">
              <a:spcBef>
                <a:spcPts val="3200"/>
              </a:spcBef>
              <a:buSzPct val="30000"/>
              <a:buFont typeface="Zapf Dingbats"/>
              <a:buBlip>
                <a:blip r:embed="rId2"/>
              </a:buBlip>
              <a:defRPr sz="3000"/>
            </a:lvl5pPr>
          </a:lstStyle>
          <a:p>
            <a:pPr lvl="0">
              <a:defRPr sz="1800">
                <a:solidFill>
                  <a:srgbClr val="000000"/>
                </a:solidFill>
              </a:defRPr>
            </a:pPr>
            <a:r>
              <a:rPr sz="3000">
                <a:solidFill>
                  <a:srgbClr val="606060"/>
                </a:solidFill>
              </a:rPr>
              <a:t>Body Level One</a:t>
            </a:r>
            <a:endParaRPr sz="3000">
              <a:solidFill>
                <a:srgbClr val="606060"/>
              </a:solidFill>
            </a:endParaRPr>
          </a:p>
          <a:p>
            <a:pPr lvl="1">
              <a:defRPr sz="1800">
                <a:solidFill>
                  <a:srgbClr val="000000"/>
                </a:solidFill>
              </a:defRPr>
            </a:pPr>
            <a:r>
              <a:rPr sz="3000">
                <a:solidFill>
                  <a:srgbClr val="606060"/>
                </a:solidFill>
              </a:rPr>
              <a:t>Body Level Two</a:t>
            </a:r>
            <a:endParaRPr sz="3000">
              <a:solidFill>
                <a:srgbClr val="606060"/>
              </a:solidFill>
            </a:endParaRPr>
          </a:p>
          <a:p>
            <a:pPr lvl="2">
              <a:defRPr sz="1800">
                <a:solidFill>
                  <a:srgbClr val="000000"/>
                </a:solidFill>
              </a:defRPr>
            </a:pPr>
            <a:r>
              <a:rPr sz="3000">
                <a:solidFill>
                  <a:srgbClr val="606060"/>
                </a:solidFill>
              </a:rPr>
              <a:t>Body Level Three</a:t>
            </a:r>
            <a:endParaRPr sz="3000">
              <a:solidFill>
                <a:srgbClr val="606060"/>
              </a:solidFill>
            </a:endParaRPr>
          </a:p>
          <a:p>
            <a:pPr lvl="3">
              <a:defRPr sz="1800">
                <a:solidFill>
                  <a:srgbClr val="000000"/>
                </a:solidFill>
              </a:defRPr>
            </a:pPr>
            <a:r>
              <a:rPr sz="3000">
                <a:solidFill>
                  <a:srgbClr val="606060"/>
                </a:solidFill>
              </a:rPr>
              <a:t>Body Level Four</a:t>
            </a:r>
            <a:endParaRPr sz="3000">
              <a:solidFill>
                <a:srgbClr val="606060"/>
              </a:solidFill>
            </a:endParaRPr>
          </a:p>
          <a:p>
            <a:pPr lvl="4">
              <a:defRPr sz="1800">
                <a:solidFill>
                  <a:srgbClr val="000000"/>
                </a:solidFill>
              </a:defRPr>
            </a:pPr>
            <a:r>
              <a:rPr sz="3000">
                <a:solidFill>
                  <a:srgbClr val="606060"/>
                </a:solidFill>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39" name="Shape 39"/>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
        <p:nvSpPr>
          <p:cNvPr id="40" name="Shape 40"/>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
        <p:nvSpPr>
          <p:cNvPr id="41" name="Shape 41"/>
          <p:cNvSpPr/>
          <p:nvPr>
            <p:ph type="body" idx="1"/>
          </p:nvPr>
        </p:nvSpPr>
        <p:spPr>
          <a:xfrm>
            <a:off x="508000" y="977900"/>
            <a:ext cx="11988800" cy="7785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3400">
                <a:solidFill>
                  <a:srgbClr val="606060"/>
                </a:solidFill>
              </a:rPr>
              <a:t>Body Level One</a:t>
            </a:r>
            <a:endParaRPr sz="3400">
              <a:solidFill>
                <a:srgbClr val="606060"/>
              </a:solidFill>
            </a:endParaRPr>
          </a:p>
          <a:p>
            <a:pPr lvl="1">
              <a:defRPr sz="1800">
                <a:solidFill>
                  <a:srgbClr val="000000"/>
                </a:solidFill>
              </a:defRPr>
            </a:pPr>
            <a:r>
              <a:rPr sz="3400">
                <a:solidFill>
                  <a:srgbClr val="606060"/>
                </a:solidFill>
              </a:rPr>
              <a:t>Body Level Two</a:t>
            </a:r>
            <a:endParaRPr sz="3400">
              <a:solidFill>
                <a:srgbClr val="606060"/>
              </a:solidFill>
            </a:endParaRPr>
          </a:p>
          <a:p>
            <a:pPr lvl="2">
              <a:defRPr sz="1800">
                <a:solidFill>
                  <a:srgbClr val="000000"/>
                </a:solidFill>
              </a:defRPr>
            </a:pPr>
            <a:r>
              <a:rPr sz="3400">
                <a:solidFill>
                  <a:srgbClr val="606060"/>
                </a:solidFill>
              </a:rPr>
              <a:t>Body Level Three</a:t>
            </a:r>
            <a:endParaRPr sz="3400">
              <a:solidFill>
                <a:srgbClr val="606060"/>
              </a:solidFill>
            </a:endParaRPr>
          </a:p>
          <a:p>
            <a:pPr lvl="3">
              <a:defRPr sz="1800">
                <a:solidFill>
                  <a:srgbClr val="000000"/>
                </a:solidFill>
              </a:defRPr>
            </a:pPr>
            <a:r>
              <a:rPr sz="3400">
                <a:solidFill>
                  <a:srgbClr val="606060"/>
                </a:solidFill>
              </a:rPr>
              <a:t>Body Level Four</a:t>
            </a:r>
            <a:endParaRPr sz="3400">
              <a:solidFill>
                <a:srgbClr val="606060"/>
              </a:solidFill>
            </a:endParaRPr>
          </a:p>
          <a:p>
            <a:pPr lvl="4">
              <a:defRPr sz="1800">
                <a:solidFill>
                  <a:srgbClr val="000000"/>
                </a:solidFill>
              </a:defRPr>
            </a:pPr>
            <a:r>
              <a:rPr sz="3400">
                <a:solidFill>
                  <a:srgbClr val="606060"/>
                </a:solidFill>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
        <p:nvSpPr>
          <p:cNvPr id="43" name="Shape 43"/>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
        <p:nvSpPr>
          <p:cNvPr id="44" name="Shape 44"/>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2" name="Shape 2"/>
          <p:cNvSpPr/>
          <p:nvPr/>
        </p:nvSpPr>
        <p:spPr>
          <a:xfrm>
            <a:off x="508000" y="2578100"/>
            <a:ext cx="1198880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
        <p:nvSpPr>
          <p:cNvPr id="3" name="Shape 3"/>
          <p:cNvSpPr/>
          <p:nvPr/>
        </p:nvSpPr>
        <p:spPr>
          <a:xfrm>
            <a:off x="508000" y="9245597"/>
            <a:ext cx="1198880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
        <p:nvSpPr>
          <p:cNvPr id="4" name="Shape 4"/>
          <p:cNvSpPr/>
          <p:nvPr/>
        </p:nvSpPr>
        <p:spPr>
          <a:xfrm>
            <a:off x="508000" y="508000"/>
            <a:ext cx="1198880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Helvetica"/>
                <a:ea typeface="Helvetica"/>
                <a:cs typeface="Helvetica"/>
                <a:sym typeface="Helvetica"/>
              </a:defRPr>
            </a:pPr>
          </a:p>
        </p:txBody>
      </p:sp>
      <p:sp>
        <p:nvSpPr>
          <p:cNvPr id="5" name="Shape 5"/>
          <p:cNvSpPr/>
          <p:nvPr>
            <p:ph type="title"/>
          </p:nvPr>
        </p:nvSpPr>
        <p:spPr>
          <a:xfrm>
            <a:off x="508000" y="596900"/>
            <a:ext cx="11988800" cy="1905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cap="none" sz="1800">
                <a:solidFill>
                  <a:srgbClr val="000000"/>
                </a:solidFill>
              </a:defRPr>
            </a:pPr>
            <a:r>
              <a:rPr cap="all" sz="6400">
                <a:solidFill>
                  <a:srgbClr val="606060"/>
                </a:solidFill>
              </a:rPr>
              <a:t>Title Text</a:t>
            </a:r>
          </a:p>
        </p:txBody>
      </p:sp>
      <p:sp>
        <p:nvSpPr>
          <p:cNvPr id="6" name="Shape 6"/>
          <p:cNvSpPr/>
          <p:nvPr>
            <p:ph type="body" idx="1"/>
          </p:nvPr>
        </p:nvSpPr>
        <p:spPr>
          <a:xfrm>
            <a:off x="508000" y="3035300"/>
            <a:ext cx="11988800" cy="57277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lvl="0">
              <a:defRPr sz="1800">
                <a:solidFill>
                  <a:srgbClr val="000000"/>
                </a:solidFill>
              </a:defRPr>
            </a:pPr>
            <a:r>
              <a:rPr sz="3400">
                <a:solidFill>
                  <a:srgbClr val="606060"/>
                </a:solidFill>
              </a:rPr>
              <a:t>Body Level One</a:t>
            </a:r>
            <a:endParaRPr sz="3400">
              <a:solidFill>
                <a:srgbClr val="606060"/>
              </a:solidFill>
            </a:endParaRPr>
          </a:p>
          <a:p>
            <a:pPr lvl="1">
              <a:defRPr sz="1800">
                <a:solidFill>
                  <a:srgbClr val="000000"/>
                </a:solidFill>
              </a:defRPr>
            </a:pPr>
            <a:r>
              <a:rPr sz="3400">
                <a:solidFill>
                  <a:srgbClr val="606060"/>
                </a:solidFill>
              </a:rPr>
              <a:t>Body Level Two</a:t>
            </a:r>
            <a:endParaRPr sz="3400">
              <a:solidFill>
                <a:srgbClr val="606060"/>
              </a:solidFill>
            </a:endParaRPr>
          </a:p>
          <a:p>
            <a:pPr lvl="2">
              <a:defRPr sz="1800">
                <a:solidFill>
                  <a:srgbClr val="000000"/>
                </a:solidFill>
              </a:defRPr>
            </a:pPr>
            <a:r>
              <a:rPr sz="3400">
                <a:solidFill>
                  <a:srgbClr val="606060"/>
                </a:solidFill>
              </a:rPr>
              <a:t>Body Level Three</a:t>
            </a:r>
            <a:endParaRPr sz="3400">
              <a:solidFill>
                <a:srgbClr val="606060"/>
              </a:solidFill>
            </a:endParaRPr>
          </a:p>
          <a:p>
            <a:pPr lvl="3">
              <a:defRPr sz="1800">
                <a:solidFill>
                  <a:srgbClr val="000000"/>
                </a:solidFill>
              </a:defRPr>
            </a:pPr>
            <a:r>
              <a:rPr sz="3400">
                <a:solidFill>
                  <a:srgbClr val="606060"/>
                </a:solidFill>
              </a:rPr>
              <a:t>Body Level Four</a:t>
            </a:r>
            <a:endParaRPr sz="3400">
              <a:solidFill>
                <a:srgbClr val="606060"/>
              </a:solidFill>
            </a:endParaRPr>
          </a:p>
          <a:p>
            <a:pPr lvl="4">
              <a:defRPr sz="1800">
                <a:solidFill>
                  <a:srgbClr val="000000"/>
                </a:solidFill>
              </a:defRPr>
            </a:pPr>
            <a:r>
              <a:rPr sz="3400">
                <a:solidFill>
                  <a:srgbClr val="606060"/>
                </a:solidFill>
              </a:rPr>
              <a:t>Body Level Five</a:t>
            </a:r>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transition spd="med" advClick="1"/>
  <p:txStyles>
    <p:titleStyle>
      <a:lvl1pPr defTabSz="584200">
        <a:lnSpc>
          <a:spcPct val="90000"/>
        </a:lnSpc>
        <a:defRPr cap="all" sz="6400">
          <a:solidFill>
            <a:srgbClr val="606060"/>
          </a:solidFill>
          <a:latin typeface="+mn-lt"/>
          <a:ea typeface="+mn-ea"/>
          <a:cs typeface="+mn-cs"/>
          <a:sym typeface="Gill Sans Light"/>
        </a:defRPr>
      </a:lvl1pPr>
      <a:lvl2pPr indent="228600" defTabSz="584200">
        <a:lnSpc>
          <a:spcPct val="90000"/>
        </a:lnSpc>
        <a:defRPr cap="all" sz="6400">
          <a:solidFill>
            <a:srgbClr val="606060"/>
          </a:solidFill>
          <a:latin typeface="+mn-lt"/>
          <a:ea typeface="+mn-ea"/>
          <a:cs typeface="+mn-cs"/>
          <a:sym typeface="Gill Sans Light"/>
        </a:defRPr>
      </a:lvl2pPr>
      <a:lvl3pPr indent="457200" defTabSz="584200">
        <a:lnSpc>
          <a:spcPct val="90000"/>
        </a:lnSpc>
        <a:defRPr cap="all" sz="6400">
          <a:solidFill>
            <a:srgbClr val="606060"/>
          </a:solidFill>
          <a:latin typeface="+mn-lt"/>
          <a:ea typeface="+mn-ea"/>
          <a:cs typeface="+mn-cs"/>
          <a:sym typeface="Gill Sans Light"/>
        </a:defRPr>
      </a:lvl3pPr>
      <a:lvl4pPr indent="685800" defTabSz="584200">
        <a:lnSpc>
          <a:spcPct val="90000"/>
        </a:lnSpc>
        <a:defRPr cap="all" sz="6400">
          <a:solidFill>
            <a:srgbClr val="606060"/>
          </a:solidFill>
          <a:latin typeface="+mn-lt"/>
          <a:ea typeface="+mn-ea"/>
          <a:cs typeface="+mn-cs"/>
          <a:sym typeface="Gill Sans Light"/>
        </a:defRPr>
      </a:lvl4pPr>
      <a:lvl5pPr indent="914400" defTabSz="584200">
        <a:lnSpc>
          <a:spcPct val="90000"/>
        </a:lnSpc>
        <a:defRPr cap="all" sz="6400">
          <a:solidFill>
            <a:srgbClr val="606060"/>
          </a:solidFill>
          <a:latin typeface="+mn-lt"/>
          <a:ea typeface="+mn-ea"/>
          <a:cs typeface="+mn-cs"/>
          <a:sym typeface="Gill Sans Light"/>
        </a:defRPr>
      </a:lvl5pPr>
      <a:lvl6pPr indent="1143000" defTabSz="584200">
        <a:lnSpc>
          <a:spcPct val="90000"/>
        </a:lnSpc>
        <a:defRPr cap="all" sz="6400">
          <a:solidFill>
            <a:srgbClr val="606060"/>
          </a:solidFill>
          <a:latin typeface="+mn-lt"/>
          <a:ea typeface="+mn-ea"/>
          <a:cs typeface="+mn-cs"/>
          <a:sym typeface="Gill Sans Light"/>
        </a:defRPr>
      </a:lvl6pPr>
      <a:lvl7pPr indent="1371600" defTabSz="584200">
        <a:lnSpc>
          <a:spcPct val="90000"/>
        </a:lnSpc>
        <a:defRPr cap="all" sz="6400">
          <a:solidFill>
            <a:srgbClr val="606060"/>
          </a:solidFill>
          <a:latin typeface="+mn-lt"/>
          <a:ea typeface="+mn-ea"/>
          <a:cs typeface="+mn-cs"/>
          <a:sym typeface="Gill Sans Light"/>
        </a:defRPr>
      </a:lvl7pPr>
      <a:lvl8pPr indent="1600200" defTabSz="584200">
        <a:lnSpc>
          <a:spcPct val="90000"/>
        </a:lnSpc>
        <a:defRPr cap="all" sz="6400">
          <a:solidFill>
            <a:srgbClr val="606060"/>
          </a:solidFill>
          <a:latin typeface="+mn-lt"/>
          <a:ea typeface="+mn-ea"/>
          <a:cs typeface="+mn-cs"/>
          <a:sym typeface="Gill Sans Light"/>
        </a:defRPr>
      </a:lvl8pPr>
      <a:lvl9pPr indent="1828800" defTabSz="584200">
        <a:lnSpc>
          <a:spcPct val="90000"/>
        </a:lnSpc>
        <a:defRPr cap="all" sz="6400">
          <a:solidFill>
            <a:srgbClr val="606060"/>
          </a:solidFill>
          <a:latin typeface="+mn-lt"/>
          <a:ea typeface="+mn-ea"/>
          <a:cs typeface="+mn-cs"/>
          <a:sym typeface="Gill Sans Light"/>
        </a:defRPr>
      </a:lvl9pPr>
    </p:titleStyle>
    <p:bodyStyle>
      <a:lvl1pPr marL="419100" indent="-419100" defTabSz="584200">
        <a:spcBef>
          <a:spcPts val="4200"/>
        </a:spcBef>
        <a:buSzPct val="30000"/>
        <a:buBlip>
          <a:blip r:embed="rId3"/>
        </a:buBlip>
        <a:defRPr sz="3400">
          <a:solidFill>
            <a:srgbClr val="606060"/>
          </a:solidFill>
          <a:latin typeface="Gill Sans"/>
          <a:ea typeface="Gill Sans"/>
          <a:cs typeface="Gill Sans"/>
          <a:sym typeface="Gill Sans"/>
        </a:defRPr>
      </a:lvl1pPr>
      <a:lvl2pPr marL="838200" indent="-419100" defTabSz="584200">
        <a:spcBef>
          <a:spcPts val="4200"/>
        </a:spcBef>
        <a:buSzPct val="30000"/>
        <a:buBlip>
          <a:blip r:embed="rId3"/>
        </a:buBlip>
        <a:defRPr sz="3400">
          <a:solidFill>
            <a:srgbClr val="606060"/>
          </a:solidFill>
          <a:latin typeface="Gill Sans"/>
          <a:ea typeface="Gill Sans"/>
          <a:cs typeface="Gill Sans"/>
          <a:sym typeface="Gill Sans"/>
        </a:defRPr>
      </a:lvl2pPr>
      <a:lvl3pPr marL="1257300" indent="-419100" defTabSz="584200">
        <a:spcBef>
          <a:spcPts val="4200"/>
        </a:spcBef>
        <a:buSzPct val="30000"/>
        <a:buBlip>
          <a:blip r:embed="rId3"/>
        </a:buBlip>
        <a:defRPr sz="3400">
          <a:solidFill>
            <a:srgbClr val="606060"/>
          </a:solidFill>
          <a:latin typeface="Gill Sans"/>
          <a:ea typeface="Gill Sans"/>
          <a:cs typeface="Gill Sans"/>
          <a:sym typeface="Gill Sans"/>
        </a:defRPr>
      </a:lvl3pPr>
      <a:lvl4pPr marL="1676400" indent="-419100" defTabSz="584200">
        <a:spcBef>
          <a:spcPts val="4200"/>
        </a:spcBef>
        <a:buSzPct val="30000"/>
        <a:buBlip>
          <a:blip r:embed="rId3"/>
        </a:buBlip>
        <a:defRPr sz="3400">
          <a:solidFill>
            <a:srgbClr val="606060"/>
          </a:solidFill>
          <a:latin typeface="Gill Sans"/>
          <a:ea typeface="Gill Sans"/>
          <a:cs typeface="Gill Sans"/>
          <a:sym typeface="Gill Sans"/>
        </a:defRPr>
      </a:lvl4pPr>
      <a:lvl5pPr marL="2095500" indent="-419100" defTabSz="584200">
        <a:spcBef>
          <a:spcPts val="4200"/>
        </a:spcBef>
        <a:buSzPct val="30000"/>
        <a:buBlip>
          <a:blip r:embed="rId3"/>
        </a:buBlip>
        <a:defRPr sz="3400">
          <a:solidFill>
            <a:srgbClr val="606060"/>
          </a:solidFill>
          <a:latin typeface="Gill Sans"/>
          <a:ea typeface="Gill Sans"/>
          <a:cs typeface="Gill Sans"/>
          <a:sym typeface="Gill Sans"/>
        </a:defRPr>
      </a:lvl5pPr>
      <a:lvl6pPr marL="2514600" indent="-419100" defTabSz="584200">
        <a:spcBef>
          <a:spcPts val="4200"/>
        </a:spcBef>
        <a:buSzPct val="30000"/>
        <a:buBlip>
          <a:blip r:embed="rId3"/>
        </a:buBlip>
        <a:defRPr sz="3400">
          <a:solidFill>
            <a:srgbClr val="606060"/>
          </a:solidFill>
          <a:latin typeface="Gill Sans"/>
          <a:ea typeface="Gill Sans"/>
          <a:cs typeface="Gill Sans"/>
          <a:sym typeface="Gill Sans"/>
        </a:defRPr>
      </a:lvl6pPr>
      <a:lvl7pPr marL="2933700" indent="-419100" defTabSz="584200">
        <a:spcBef>
          <a:spcPts val="4200"/>
        </a:spcBef>
        <a:buSzPct val="30000"/>
        <a:buBlip>
          <a:blip r:embed="rId3"/>
        </a:buBlip>
        <a:defRPr sz="3400">
          <a:solidFill>
            <a:srgbClr val="606060"/>
          </a:solidFill>
          <a:latin typeface="Gill Sans"/>
          <a:ea typeface="Gill Sans"/>
          <a:cs typeface="Gill Sans"/>
          <a:sym typeface="Gill Sans"/>
        </a:defRPr>
      </a:lvl7pPr>
      <a:lvl8pPr marL="3352800" indent="-419100" defTabSz="584200">
        <a:spcBef>
          <a:spcPts val="4200"/>
        </a:spcBef>
        <a:buSzPct val="30000"/>
        <a:buBlip>
          <a:blip r:embed="rId3"/>
        </a:buBlip>
        <a:defRPr sz="3400">
          <a:solidFill>
            <a:srgbClr val="606060"/>
          </a:solidFill>
          <a:latin typeface="Gill Sans"/>
          <a:ea typeface="Gill Sans"/>
          <a:cs typeface="Gill Sans"/>
          <a:sym typeface="Gill Sans"/>
        </a:defRPr>
      </a:lvl8pPr>
      <a:lvl9pPr marL="3771900" indent="-419100" defTabSz="584200">
        <a:spcBef>
          <a:spcPts val="4200"/>
        </a:spcBef>
        <a:buSzPct val="30000"/>
        <a:buBlip>
          <a:blip r:embed="rId3"/>
        </a:buBlip>
        <a:defRPr sz="3400">
          <a:solidFill>
            <a:srgbClr val="606060"/>
          </a:solidFill>
          <a:latin typeface="Gill Sans"/>
          <a:ea typeface="Gill Sans"/>
          <a:cs typeface="Gill Sans"/>
          <a:sym typeface="Gill Sans"/>
        </a:defRPr>
      </a:lvl9pPr>
    </p:bodyStyle>
    <p:otherStyle>
      <a:lvl1pPr algn="ctr" defTabSz="584200">
        <a:defRPr>
          <a:solidFill>
            <a:schemeClr val="tx1"/>
          </a:solidFill>
          <a:latin typeface="+mn-lt"/>
          <a:ea typeface="+mn-ea"/>
          <a:cs typeface="+mn-cs"/>
          <a:sym typeface="Gill Sans"/>
        </a:defRPr>
      </a:lvl1pPr>
      <a:lvl2pPr indent="228600" algn="ctr" defTabSz="584200">
        <a:defRPr>
          <a:solidFill>
            <a:schemeClr val="tx1"/>
          </a:solidFill>
          <a:latin typeface="+mn-lt"/>
          <a:ea typeface="+mn-ea"/>
          <a:cs typeface="+mn-cs"/>
          <a:sym typeface="Gill Sans"/>
        </a:defRPr>
      </a:lvl2pPr>
      <a:lvl3pPr indent="457200" algn="ctr" defTabSz="584200">
        <a:defRPr>
          <a:solidFill>
            <a:schemeClr val="tx1"/>
          </a:solidFill>
          <a:latin typeface="+mn-lt"/>
          <a:ea typeface="+mn-ea"/>
          <a:cs typeface="+mn-cs"/>
          <a:sym typeface="Gill Sans"/>
        </a:defRPr>
      </a:lvl3pPr>
      <a:lvl4pPr indent="685800" algn="ctr" defTabSz="584200">
        <a:defRPr>
          <a:solidFill>
            <a:schemeClr val="tx1"/>
          </a:solidFill>
          <a:latin typeface="+mn-lt"/>
          <a:ea typeface="+mn-ea"/>
          <a:cs typeface="+mn-cs"/>
          <a:sym typeface="Gill Sans"/>
        </a:defRPr>
      </a:lvl4pPr>
      <a:lvl5pPr indent="914400" algn="ctr" defTabSz="584200">
        <a:defRPr>
          <a:solidFill>
            <a:schemeClr val="tx1"/>
          </a:solidFill>
          <a:latin typeface="+mn-lt"/>
          <a:ea typeface="+mn-ea"/>
          <a:cs typeface="+mn-cs"/>
          <a:sym typeface="Gill Sans"/>
        </a:defRPr>
      </a:lvl5pPr>
      <a:lvl6pPr indent="1143000" algn="ctr" defTabSz="584200">
        <a:defRPr>
          <a:solidFill>
            <a:schemeClr val="tx1"/>
          </a:solidFill>
          <a:latin typeface="+mn-lt"/>
          <a:ea typeface="+mn-ea"/>
          <a:cs typeface="+mn-cs"/>
          <a:sym typeface="Gill Sans"/>
        </a:defRPr>
      </a:lvl6pPr>
      <a:lvl7pPr indent="1371600" algn="ctr" defTabSz="584200">
        <a:defRPr>
          <a:solidFill>
            <a:schemeClr val="tx1"/>
          </a:solidFill>
          <a:latin typeface="+mn-lt"/>
          <a:ea typeface="+mn-ea"/>
          <a:cs typeface="+mn-cs"/>
          <a:sym typeface="Gill Sans"/>
        </a:defRPr>
      </a:lvl7pPr>
      <a:lvl8pPr indent="1600200" algn="ctr" defTabSz="584200">
        <a:defRPr>
          <a:solidFill>
            <a:schemeClr val="tx1"/>
          </a:solidFill>
          <a:latin typeface="+mn-lt"/>
          <a:ea typeface="+mn-ea"/>
          <a:cs typeface="+mn-cs"/>
          <a:sym typeface="Gill Sans"/>
        </a:defRPr>
      </a:lvl8pPr>
      <a:lvl9pPr indent="1828800" algn="ctr" defTabSz="584200">
        <a:defRPr>
          <a:solidFill>
            <a:schemeClr val="tx1"/>
          </a:solidFill>
          <a:latin typeface="+mn-lt"/>
          <a:ea typeface="+mn-ea"/>
          <a:cs typeface="+mn-cs"/>
          <a:sym typeface="Gill San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hyperlink" Target="http://www.cbsnews.com/videos/can-a-mobile-game-reduce-anxiety" TargetMode="Externa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 Id="rId3" Type="http://schemas.openxmlformats.org/officeDocument/2006/relationships/image" Target="../media/image36.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jpe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39.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png"/><Relationship Id="rId3" Type="http://schemas.openxmlformats.org/officeDocument/2006/relationships/image" Target="../media/image41.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3.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4.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 Id="rId3" Type="http://schemas.openxmlformats.org/officeDocument/2006/relationships/image" Target="../media/image4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6.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tif"/><Relationship Id="rId4" Type="http://schemas.openxmlformats.org/officeDocument/2006/relationships/image" Target="../media/image20.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t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9" name="pasted-image.png"/>
          <p:cNvPicPr/>
          <p:nvPr/>
        </p:nvPicPr>
        <p:blipFill>
          <a:blip r:embed="rId2">
            <a:extLst/>
          </a:blip>
          <a:srcRect l="5698" t="0" r="5698" b="0"/>
          <a:stretch>
            <a:fillRect/>
          </a:stretch>
        </p:blipFill>
        <p:spPr>
          <a:xfrm>
            <a:off x="0" y="0"/>
            <a:ext cx="13004800" cy="9753600"/>
          </a:xfrm>
          <a:prstGeom prst="rect">
            <a:avLst/>
          </a:prstGeom>
          <a:ln w="12700">
            <a:miter lim="400000"/>
          </a:ln>
        </p:spPr>
      </p:pic>
      <p:sp>
        <p:nvSpPr>
          <p:cNvPr id="60" name="Shape 60"/>
          <p:cNvSpPr/>
          <p:nvPr/>
        </p:nvSpPr>
        <p:spPr>
          <a:xfrm>
            <a:off x="19050" y="3329940"/>
            <a:ext cx="11861404" cy="2661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cap="all" sz="6400">
                <a:solidFill>
                  <a:srgbClr val="FFFFFF"/>
                </a:solidFill>
                <a:latin typeface="+mn-lt"/>
                <a:ea typeface="+mn-ea"/>
                <a:cs typeface="+mn-cs"/>
                <a:sym typeface="Gill Sans Light"/>
              </a:defRPr>
            </a:lvl1pPr>
          </a:lstStyle>
          <a:p>
            <a:pPr lvl="0">
              <a:defRPr cap="none" sz="1800">
                <a:solidFill>
                  <a:srgbClr val="000000"/>
                </a:solidFill>
              </a:defRPr>
            </a:pPr>
            <a:r>
              <a:rPr cap="all" sz="6400">
                <a:solidFill>
                  <a:srgbClr val="FFFFFF"/>
                </a:solidFill>
              </a:rPr>
              <a:t>Social technologies and social data to change and predict health behavior</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28" name="Group 128"/>
          <p:cNvGrpSpPr/>
          <p:nvPr/>
        </p:nvGrpSpPr>
        <p:grpSpPr>
          <a:xfrm>
            <a:off x="-72250" y="-54187"/>
            <a:ext cx="13149300" cy="9861974"/>
            <a:chOff x="0" y="0"/>
            <a:chExt cx="13149298" cy="9861973"/>
          </a:xfrm>
        </p:grpSpPr>
        <p:sp>
          <p:nvSpPr>
            <p:cNvPr id="126" name="Shape 126"/>
            <p:cNvSpPr/>
            <p:nvPr/>
          </p:nvSpPr>
          <p:spPr>
            <a:xfrm>
              <a:off x="0" y="0"/>
              <a:ext cx="13149299" cy="9861974"/>
            </a:xfrm>
            <a:prstGeom prst="rect">
              <a:avLst/>
            </a:prstGeom>
            <a:solidFill>
              <a:srgbClr val="000000"/>
            </a:solidFill>
            <a:ln w="12700" cap="flat">
              <a:noFill/>
              <a:miter lim="400000"/>
            </a:ln>
            <a:effectLst/>
          </p:spPr>
          <p:txBody>
            <a:bodyPr wrap="square" lIns="65023" tIns="65023" rIns="65023" bIns="65023" numCol="1" anchor="t">
              <a:noAutofit/>
            </a:bodyPr>
            <a:lstStyle/>
            <a:p>
              <a:pPr lvl="0" algn="l" defTabSz="914400">
                <a:defRPr sz="4400">
                  <a:solidFill>
                    <a:srgbClr val="000000"/>
                  </a:solidFill>
                  <a:latin typeface="Times New Roman"/>
                  <a:ea typeface="Times New Roman"/>
                  <a:cs typeface="Times New Roman"/>
                  <a:sym typeface="Times New Roman"/>
                </a:defRPr>
              </a:pPr>
            </a:p>
          </p:txBody>
        </p:sp>
        <p:pic>
          <p:nvPicPr>
            <p:cNvPr id="127" name="image.png"/>
            <p:cNvPicPr/>
            <p:nvPr/>
          </p:nvPicPr>
          <p:blipFill>
            <a:blip r:embed="rId3">
              <a:extLst/>
            </a:blip>
            <a:stretch>
              <a:fillRect/>
            </a:stretch>
          </p:blipFill>
          <p:spPr>
            <a:xfrm>
              <a:off x="0" y="0"/>
              <a:ext cx="13149299" cy="9861974"/>
            </a:xfrm>
            <a:prstGeom prst="rect">
              <a:avLst/>
            </a:prstGeom>
            <a:ln w="12700" cap="flat">
              <a:noFill/>
              <a:miter lim="400000"/>
            </a:ln>
            <a:effectLst/>
          </p:spPr>
        </p:pic>
      </p:grpSp>
      <p:grpSp>
        <p:nvGrpSpPr>
          <p:cNvPr id="131" name="Group 131"/>
          <p:cNvGrpSpPr/>
          <p:nvPr/>
        </p:nvGrpSpPr>
        <p:grpSpPr>
          <a:xfrm>
            <a:off x="866986" y="2384213"/>
            <a:ext cx="11270828" cy="1517227"/>
            <a:chOff x="0" y="0"/>
            <a:chExt cx="11270826" cy="1517226"/>
          </a:xfrm>
        </p:grpSpPr>
        <p:sp>
          <p:nvSpPr>
            <p:cNvPr id="129" name="Shape 129"/>
            <p:cNvSpPr/>
            <p:nvPr/>
          </p:nvSpPr>
          <p:spPr>
            <a:xfrm>
              <a:off x="0" y="0"/>
              <a:ext cx="11270827" cy="1517227"/>
            </a:xfrm>
            <a:prstGeom prst="rect">
              <a:avLst/>
            </a:prstGeom>
            <a:solidFill>
              <a:srgbClr val="002673"/>
            </a:solidFill>
            <a:ln w="12700" cap="flat">
              <a:solidFill>
                <a:srgbClr val="FDFD60"/>
              </a:solidFill>
              <a:prstDash val="solid"/>
              <a:round/>
            </a:ln>
            <a:effectLst>
              <a:outerShdw sx="100000" sy="100000" kx="0" ky="0" algn="b" rotWithShape="0" blurRad="88900" dist="25400" dir="5400000">
                <a:srgbClr val="808080">
                  <a:alpha val="34997"/>
                </a:srgbClr>
              </a:outerShdw>
            </a:effectLst>
          </p:spPr>
          <p:txBody>
            <a:bodyPr wrap="square" lIns="65023" tIns="65023" rIns="65023" bIns="65023" numCol="1" anchor="ctr">
              <a:noAutofit/>
            </a:bodyPr>
            <a:lstStyle/>
            <a:p>
              <a:pPr lvl="0" defTabSz="650240">
                <a:defRPr sz="2400">
                  <a:solidFill>
                    <a:srgbClr val="CCFF99"/>
                  </a:solidFill>
                  <a:latin typeface="Arial"/>
                  <a:ea typeface="Arial"/>
                  <a:cs typeface="Arial"/>
                  <a:sym typeface="Arial"/>
                </a:defRPr>
              </a:pPr>
            </a:p>
          </p:txBody>
        </p:sp>
        <p:sp>
          <p:nvSpPr>
            <p:cNvPr id="130" name="Shape 130"/>
            <p:cNvSpPr/>
            <p:nvPr/>
          </p:nvSpPr>
          <p:spPr>
            <a:xfrm>
              <a:off x="0" y="342975"/>
              <a:ext cx="11270827" cy="8312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lvl="0" defTabSz="650240">
                <a:defRPr sz="1800">
                  <a:solidFill>
                    <a:srgbClr val="000000"/>
                  </a:solidFill>
                </a:defRPr>
              </a:pPr>
              <a:r>
                <a:rPr sz="2400">
                  <a:solidFill>
                    <a:srgbClr val="CCFF99"/>
                  </a:solidFill>
                  <a:latin typeface="Arial"/>
                  <a:ea typeface="Arial"/>
                  <a:cs typeface="Arial"/>
                  <a:sym typeface="Arial"/>
                </a:rPr>
                <a:t>The HOPE Approach: </a:t>
              </a:r>
              <a:endParaRPr sz="2400">
                <a:solidFill>
                  <a:srgbClr val="CCFF99"/>
                </a:solidFill>
                <a:latin typeface="Arial"/>
                <a:ea typeface="Arial"/>
                <a:cs typeface="Arial"/>
                <a:sym typeface="Arial"/>
              </a:endParaRPr>
            </a:p>
            <a:p>
              <a:pPr lvl="0" defTabSz="650240">
                <a:defRPr sz="1800">
                  <a:solidFill>
                    <a:srgbClr val="000000"/>
                  </a:solidFill>
                </a:defRPr>
              </a:pPr>
              <a:r>
                <a:rPr sz="2400">
                  <a:solidFill>
                    <a:srgbClr val="CCFF99"/>
                  </a:solidFill>
                  <a:latin typeface="Arial"/>
                  <a:ea typeface="Arial"/>
                  <a:cs typeface="Arial"/>
                  <a:sym typeface="Arial"/>
                </a:rPr>
                <a:t>Social Media for HIV Prevention and Care</a:t>
              </a:r>
            </a:p>
          </p:txBody>
        </p:sp>
      </p:grpSp>
      <p:sp>
        <p:nvSpPr>
          <p:cNvPr id="132" name="Shape 132"/>
          <p:cNvSpPr/>
          <p:nvPr/>
        </p:nvSpPr>
        <p:spPr>
          <a:xfrm>
            <a:off x="-1" y="5093546"/>
            <a:ext cx="13004802" cy="1408855"/>
          </a:xfrm>
          <a:prstGeom prst="rect">
            <a:avLst/>
          </a:prstGeom>
          <a:solidFill>
            <a:srgbClr val="002673"/>
          </a:solidFill>
          <a:ln w="12700">
            <a:miter lim="400000"/>
          </a:ln>
          <a:effectLst>
            <a:outerShdw sx="100000" sy="100000" kx="0" ky="0" algn="b" rotWithShape="0" blurRad="88900" dist="25400" dir="5400000">
              <a:srgbClr val="808080">
                <a:alpha val="34997"/>
              </a:srgbClr>
            </a:outerShdw>
          </a:effectLst>
        </p:spPr>
        <p:txBody>
          <a:bodyPr lIns="65023" tIns="65023" rIns="65023" bIns="65023" anchor="ctr"/>
          <a:lstStyle/>
          <a:p>
            <a:pPr lvl="0" defTabSz="650240">
              <a:defRPr sz="2400">
                <a:solidFill>
                  <a:srgbClr val="CCFF99"/>
                </a:solidFill>
                <a:latin typeface="Times New Roman"/>
                <a:ea typeface="Times New Roman"/>
                <a:cs typeface="Times New Roman"/>
                <a:sym typeface="Times New Roman"/>
              </a:defRPr>
            </a:pPr>
          </a:p>
        </p:txBody>
      </p:sp>
      <p:sp>
        <p:nvSpPr>
          <p:cNvPr id="133" name="Shape 133"/>
          <p:cNvSpPr/>
          <p:nvPr/>
        </p:nvSpPr>
        <p:spPr>
          <a:xfrm>
            <a:off x="-108374" y="5093546"/>
            <a:ext cx="13221548" cy="132659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lvl="0" defTabSz="650240">
              <a:defRPr sz="1800">
                <a:solidFill>
                  <a:srgbClr val="000000"/>
                </a:solidFill>
              </a:defRPr>
            </a:pPr>
            <a:r>
              <a:rPr sz="4200">
                <a:solidFill>
                  <a:srgbClr val="CCFF99"/>
                </a:solidFill>
                <a:latin typeface="Times New Roman"/>
                <a:ea typeface="Times New Roman"/>
                <a:cs typeface="Times New Roman"/>
                <a:sym typeface="Times New Roman"/>
              </a:rPr>
              <a:t>Sean D. Young, PhD, MS</a:t>
            </a:r>
            <a:endParaRPr sz="4200">
              <a:solidFill>
                <a:srgbClr val="CCFF99"/>
              </a:solidFill>
              <a:latin typeface="Times New Roman"/>
              <a:ea typeface="Times New Roman"/>
              <a:cs typeface="Times New Roman"/>
              <a:sym typeface="Times New Roman"/>
            </a:endParaRPr>
          </a:p>
          <a:p>
            <a:pPr lvl="0" defTabSz="650240">
              <a:defRPr sz="1800">
                <a:solidFill>
                  <a:srgbClr val="000000"/>
                </a:solidFill>
              </a:defRPr>
            </a:pPr>
            <a:r>
              <a:rPr sz="4200">
                <a:solidFill>
                  <a:srgbClr val="CCFF99"/>
                </a:solidFill>
                <a:latin typeface="Times New Roman"/>
                <a:ea typeface="Times New Roman"/>
                <a:cs typeface="Times New Roman"/>
                <a:sym typeface="Times New Roman"/>
              </a:rPr>
              <a:t>UC Institute for Prediction Technology</a:t>
            </a:r>
          </a:p>
        </p:txBody>
      </p:sp>
      <p:sp>
        <p:nvSpPr>
          <p:cNvPr id="134" name="Shape 134"/>
          <p:cNvSpPr/>
          <p:nvPr/>
        </p:nvSpPr>
        <p:spPr>
          <a:xfrm>
            <a:off x="-1" y="7044266"/>
            <a:ext cx="13004802" cy="2709335"/>
          </a:xfrm>
          <a:prstGeom prst="rect">
            <a:avLst/>
          </a:prstGeom>
          <a:solidFill>
            <a:srgbClr val="FFFFFF"/>
          </a:solidFill>
          <a:ln w="12700">
            <a:miter lim="400000"/>
          </a:ln>
          <a:effectLst>
            <a:outerShdw sx="100000" sy="100000" kx="0" ky="0" algn="b" rotWithShape="0" blurRad="88900" dist="25400" dir="5400000">
              <a:srgbClr val="808080">
                <a:alpha val="34997"/>
              </a:srgbClr>
            </a:outerShdw>
          </a:effectLst>
        </p:spPr>
        <p:txBody>
          <a:bodyPr lIns="65023" tIns="65023" rIns="65023" bIns="65023" anchor="ctr"/>
          <a:lstStyle/>
          <a:p>
            <a:pPr lvl="0" defTabSz="650240">
              <a:defRPr sz="2400">
                <a:solidFill>
                  <a:srgbClr val="CCFF99"/>
                </a:solidFill>
                <a:latin typeface="Times New Roman"/>
                <a:ea typeface="Times New Roman"/>
                <a:cs typeface="Times New Roman"/>
                <a:sym typeface="Times New Roman"/>
              </a:defRPr>
            </a:pPr>
          </a:p>
        </p:txBody>
      </p:sp>
      <p:sp>
        <p:nvSpPr>
          <p:cNvPr id="135" name="Shape 135"/>
          <p:cNvSpPr/>
          <p:nvPr/>
        </p:nvSpPr>
        <p:spPr>
          <a:xfrm>
            <a:off x="2709333" y="7261013"/>
            <a:ext cx="8019628" cy="114580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lvl="0" defTabSz="650240">
              <a:defRPr sz="1800">
                <a:solidFill>
                  <a:srgbClr val="000000"/>
                </a:solidFill>
              </a:defRPr>
            </a:pPr>
            <a:r>
              <a:rPr sz="2400">
                <a:solidFill>
                  <a:srgbClr val="363636"/>
                </a:solidFill>
                <a:latin typeface="Times New Roman"/>
                <a:ea typeface="Times New Roman"/>
                <a:cs typeface="Times New Roman"/>
                <a:sym typeface="Times New Roman"/>
              </a:rPr>
              <a:t>IAPAC Adherence</a:t>
            </a:r>
            <a:endParaRPr sz="2400">
              <a:solidFill>
                <a:srgbClr val="363636"/>
              </a:solidFill>
              <a:latin typeface="Times New Roman"/>
              <a:ea typeface="Times New Roman"/>
              <a:cs typeface="Times New Roman"/>
              <a:sym typeface="Times New Roman"/>
            </a:endParaRPr>
          </a:p>
          <a:p>
            <a:pPr lvl="0" defTabSz="650240">
              <a:defRPr sz="1800">
                <a:solidFill>
                  <a:srgbClr val="000000"/>
                </a:solidFill>
              </a:defRPr>
            </a:pPr>
            <a:r>
              <a:rPr sz="2400">
                <a:solidFill>
                  <a:srgbClr val="363636"/>
                </a:solidFill>
                <a:latin typeface="Times New Roman"/>
                <a:ea typeface="Times New Roman"/>
                <a:cs typeface="Times New Roman"/>
                <a:sym typeface="Times New Roman"/>
              </a:rPr>
              <a:t>June 28, 2015</a:t>
            </a:r>
            <a:endParaRPr sz="2400">
              <a:solidFill>
                <a:srgbClr val="363636"/>
              </a:solidFill>
              <a:latin typeface="Times New Roman"/>
              <a:ea typeface="Times New Roman"/>
              <a:cs typeface="Times New Roman"/>
              <a:sym typeface="Times New Roman"/>
            </a:endParaRPr>
          </a:p>
        </p:txBody>
      </p:sp>
      <p:pic>
        <p:nvPicPr>
          <p:cNvPr id="136" name="image.png"/>
          <p:cNvPicPr/>
          <p:nvPr/>
        </p:nvPicPr>
        <p:blipFill>
          <a:blip r:embed="rId4">
            <a:extLst/>
          </a:blip>
          <a:stretch>
            <a:fillRect/>
          </a:stretch>
        </p:blipFill>
        <p:spPr>
          <a:xfrm>
            <a:off x="1083733" y="7261013"/>
            <a:ext cx="1733974" cy="1733974"/>
          </a:xfrm>
          <a:prstGeom prst="rect">
            <a:avLst/>
          </a:prstGeom>
          <a:ln w="12700">
            <a:miter lim="400000"/>
          </a:ln>
        </p:spPr>
      </p:pic>
      <p:pic>
        <p:nvPicPr>
          <p:cNvPr id="137" name="UCIPT_final (1).png" descr="UCIPT_final (1).png"/>
          <p:cNvPicPr/>
          <p:nvPr/>
        </p:nvPicPr>
        <p:blipFill>
          <a:blip r:embed="rId5">
            <a:extLst/>
          </a:blip>
          <a:stretch>
            <a:fillRect/>
          </a:stretch>
        </p:blipFill>
        <p:spPr>
          <a:xfrm>
            <a:off x="9861973" y="7044266"/>
            <a:ext cx="2359379" cy="2359379"/>
          </a:xfrm>
          <a:prstGeom prst="rect">
            <a:avLst/>
          </a:prstGeom>
          <a:ln w="12700">
            <a:miter lim="400000"/>
          </a:ln>
        </p:spPr>
      </p:pic>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title" idx="4294967295"/>
          </p:nvPr>
        </p:nvSpPr>
        <p:spPr>
          <a:xfrm>
            <a:off x="975359" y="866986"/>
            <a:ext cx="11054082" cy="1625601"/>
          </a:xfrm>
          <a:prstGeom prst="rect">
            <a:avLst/>
          </a:prstGeom>
          <a:ln w="38100">
            <a:solidFill>
              <a:srgbClr val="BA063E"/>
            </a:solidFill>
            <a:round/>
          </a:ln>
        </p:spPr>
        <p:txBody>
          <a:bodyPr lIns="65023" tIns="65023" rIns="65023" bIns="65023"/>
          <a:lstStyle>
            <a:lvl1pPr algn="ctr" defTabSz="914400">
              <a:lnSpc>
                <a:spcPct val="100000"/>
              </a:lnSpc>
              <a:defRPr b="1" cap="none" sz="4400">
                <a:solidFill>
                  <a:srgbClr val="BA063E"/>
                </a:solidFill>
                <a:latin typeface="Copperplate Gothic Bold"/>
                <a:ea typeface="Copperplate Gothic Bold"/>
                <a:cs typeface="Copperplate Gothic Bold"/>
                <a:sym typeface="Copperplate Gothic Bold"/>
              </a:defRPr>
            </a:lvl1pPr>
          </a:lstStyle>
          <a:p>
            <a:pPr lvl="0">
              <a:defRPr b="0" sz="1800">
                <a:solidFill>
                  <a:srgbClr val="000000"/>
                </a:solidFill>
              </a:defRPr>
            </a:pPr>
            <a:r>
              <a:rPr b="1" sz="4400">
                <a:solidFill>
                  <a:srgbClr val="BA063E"/>
                </a:solidFill>
              </a:rPr>
              <a:t>Funding</a:t>
            </a:r>
          </a:p>
        </p:txBody>
      </p:sp>
      <p:sp>
        <p:nvSpPr>
          <p:cNvPr id="142" name="Shape 142"/>
          <p:cNvSpPr/>
          <p:nvPr>
            <p:ph type="body" idx="4294967295"/>
          </p:nvPr>
        </p:nvSpPr>
        <p:spPr>
          <a:xfrm>
            <a:off x="975359" y="2817706"/>
            <a:ext cx="11054082" cy="5852161"/>
          </a:xfrm>
          <a:prstGeom prst="rect">
            <a:avLst/>
          </a:prstGeom>
        </p:spPr>
        <p:txBody>
          <a:bodyPr lIns="65023" tIns="65023" rIns="65023" bIns="65023" anchor="t"/>
          <a:lstStyle/>
          <a:p>
            <a:pPr lvl="0" marL="364331" indent="-364331" defTabSz="914400">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NIH</a:t>
            </a:r>
            <a:endParaRPr sz="3400">
              <a:solidFill>
                <a:srgbClr val="BA063E"/>
              </a:solidFill>
              <a:latin typeface="Arial"/>
              <a:ea typeface="Arial"/>
              <a:cs typeface="Arial"/>
              <a:sym typeface="Arial"/>
            </a:endParaRPr>
          </a:p>
          <a:p>
            <a:pPr lvl="0" marL="364331" indent="-364331" defTabSz="914400">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UCOP</a:t>
            </a:r>
          </a:p>
        </p:txBody>
      </p:sp>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title" idx="4294967295"/>
          </p:nvPr>
        </p:nvSpPr>
        <p:spPr>
          <a:xfrm>
            <a:off x="975359" y="866986"/>
            <a:ext cx="11054082" cy="1625601"/>
          </a:xfrm>
          <a:prstGeom prst="rect">
            <a:avLst/>
          </a:prstGeom>
          <a:ln w="38100">
            <a:solidFill>
              <a:srgbClr val="BA063E"/>
            </a:solidFill>
            <a:round/>
          </a:ln>
        </p:spPr>
        <p:txBody>
          <a:bodyPr lIns="65023" tIns="65023" rIns="65023" bIns="65023"/>
          <a:lstStyle>
            <a:lvl1pPr algn="ctr" defTabSz="914400">
              <a:lnSpc>
                <a:spcPct val="100000"/>
              </a:lnSpc>
              <a:defRPr b="1" cap="none" sz="4400">
                <a:solidFill>
                  <a:srgbClr val="BA063E"/>
                </a:solidFill>
                <a:latin typeface="Copperplate Gothic Bold"/>
                <a:ea typeface="Copperplate Gothic Bold"/>
                <a:cs typeface="Copperplate Gothic Bold"/>
                <a:sym typeface="Copperplate Gothic Bold"/>
              </a:defRPr>
            </a:lvl1pPr>
          </a:lstStyle>
          <a:p>
            <a:pPr lvl="0">
              <a:defRPr b="0" sz="1800">
                <a:solidFill>
                  <a:srgbClr val="000000"/>
                </a:solidFill>
              </a:defRPr>
            </a:pPr>
            <a:r>
              <a:rPr b="1" sz="4400">
                <a:solidFill>
                  <a:srgbClr val="BA063E"/>
                </a:solidFill>
              </a:rPr>
              <a:t>Objectives</a:t>
            </a:r>
          </a:p>
        </p:txBody>
      </p:sp>
      <p:sp>
        <p:nvSpPr>
          <p:cNvPr id="145" name="Shape 145"/>
          <p:cNvSpPr/>
          <p:nvPr>
            <p:ph type="body" idx="4294967295"/>
          </p:nvPr>
        </p:nvSpPr>
        <p:spPr>
          <a:xfrm>
            <a:off x="975359" y="2817706"/>
            <a:ext cx="11054082" cy="5852161"/>
          </a:xfrm>
          <a:prstGeom prst="rect">
            <a:avLst/>
          </a:prstGeom>
        </p:spPr>
        <p:txBody>
          <a:bodyPr lIns="65023" tIns="65023" rIns="65023" bIns="65023" anchor="t"/>
          <a:lstStyle/>
          <a:p>
            <a:pPr lvl="0" marL="364331" indent="-364331" defTabSz="914400">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Identify the role that social media can play in the HIV care continuum</a:t>
            </a:r>
            <a:endParaRPr sz="3400">
              <a:solidFill>
                <a:srgbClr val="BA063E"/>
              </a:solidFill>
              <a:latin typeface="Arial"/>
              <a:ea typeface="Arial"/>
              <a:cs typeface="Arial"/>
              <a:sym typeface="Arial"/>
            </a:endParaRPr>
          </a:p>
          <a:p>
            <a:pPr lvl="0" marL="364331" indent="-364331" defTabSz="914400">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Learn about the HOPE intervention</a:t>
            </a:r>
            <a:endParaRPr sz="3400">
              <a:solidFill>
                <a:srgbClr val="BA063E"/>
              </a:solidFill>
              <a:latin typeface="Arial"/>
              <a:ea typeface="Arial"/>
              <a:cs typeface="Arial"/>
              <a:sym typeface="Arial"/>
            </a:endParaRPr>
          </a:p>
          <a:p>
            <a:pPr lvl="2" marL="800100" indent="-400050" defTabSz="914400">
              <a:spcBef>
                <a:spcPts val="400"/>
              </a:spcBef>
              <a:buClr>
                <a:srgbClr val="BA063E"/>
              </a:buClr>
              <a:buSzPct val="100000"/>
              <a:buFont typeface="Arial"/>
              <a:buChar char="•"/>
              <a:defRPr sz="1800">
                <a:solidFill>
                  <a:srgbClr val="000000"/>
                </a:solidFill>
              </a:defRPr>
            </a:pPr>
            <a:r>
              <a:rPr sz="2800">
                <a:solidFill>
                  <a:srgbClr val="BA063E"/>
                </a:solidFill>
                <a:latin typeface="Arial"/>
                <a:ea typeface="Arial"/>
                <a:cs typeface="Arial"/>
                <a:sym typeface="Arial"/>
              </a:rPr>
              <a:t>Ability to adapt it for HIV care</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7" name="Screen-Shot-2013-03-21-at-4.jpg" descr="http://mediaserver.pulse2.com/wp-content/uploads/2013/03/Screen-Shot-2013-03-21-at-4.25.31-PM.jpg"/>
          <p:cNvPicPr/>
          <p:nvPr/>
        </p:nvPicPr>
        <p:blipFill>
          <a:blip r:embed="rId2">
            <a:extLst/>
          </a:blip>
          <a:stretch>
            <a:fillRect/>
          </a:stretch>
        </p:blipFill>
        <p:spPr>
          <a:xfrm>
            <a:off x="155786" y="383822"/>
            <a:ext cx="12632268" cy="9055947"/>
          </a:xfrm>
          <a:prstGeom prst="rect">
            <a:avLst/>
          </a:prstGeom>
          <a:ln w="12700">
            <a:miter lim="400000"/>
          </a:ln>
        </p:spPr>
      </p:pic>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9" name="Picture 1.png" descr="Picture 1.png"/>
          <p:cNvPicPr/>
          <p:nvPr/>
        </p:nvPicPr>
        <p:blipFill>
          <a:blip r:embed="rId2">
            <a:extLst/>
          </a:blip>
          <a:stretch>
            <a:fillRect/>
          </a:stretch>
        </p:blipFill>
        <p:spPr>
          <a:xfrm>
            <a:off x="41746" y="-1"/>
            <a:ext cx="12957433" cy="9753602"/>
          </a:xfrm>
          <a:prstGeom prst="rect">
            <a:avLst/>
          </a:prstGeom>
          <a:ln w="12700">
            <a:miter lim="400000"/>
          </a:ln>
        </p:spPr>
      </p:pic>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body" idx="4294967295"/>
          </p:nvPr>
        </p:nvSpPr>
        <p:spPr>
          <a:xfrm>
            <a:off x="975359" y="2817706"/>
            <a:ext cx="11054082" cy="5852161"/>
          </a:xfrm>
          <a:prstGeom prst="rect">
            <a:avLst/>
          </a:prstGeom>
        </p:spPr>
        <p:txBody>
          <a:bodyPr lIns="65023" tIns="65023" rIns="65023" bIns="65023" anchor="t"/>
          <a:lstStyle/>
          <a:p>
            <a:pPr lvl="0" marL="364331" indent="-364331" defTabSz="914400">
              <a:lnSpc>
                <a:spcPct val="90000"/>
              </a:lnSpc>
              <a:spcBef>
                <a:spcPts val="14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African Americans and Latinos in Los Angeles at high risk for HIV</a:t>
            </a:r>
            <a:endParaRPr sz="3400">
              <a:solidFill>
                <a:srgbClr val="BA063E"/>
              </a:solidFill>
              <a:latin typeface="Arial"/>
              <a:ea typeface="Arial"/>
              <a:cs typeface="Arial"/>
              <a:sym typeface="Arial"/>
            </a:endParaRPr>
          </a:p>
          <a:p>
            <a:pPr lvl="0" marL="364331" indent="-364331" defTabSz="914400">
              <a:lnSpc>
                <a:spcPct val="90000"/>
              </a:lnSpc>
              <a:spcBef>
                <a:spcPts val="14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Men who have sex with men (MSM) account for over 3/4 of all infections </a:t>
            </a:r>
          </a:p>
        </p:txBody>
      </p:sp>
      <p:grpSp>
        <p:nvGrpSpPr>
          <p:cNvPr id="154" name="Group 154"/>
          <p:cNvGrpSpPr/>
          <p:nvPr/>
        </p:nvGrpSpPr>
        <p:grpSpPr>
          <a:xfrm>
            <a:off x="246097" y="216746"/>
            <a:ext cx="12584855" cy="1521743"/>
            <a:chOff x="0" y="0"/>
            <a:chExt cx="12584853" cy="1521742"/>
          </a:xfrm>
        </p:grpSpPr>
        <p:sp>
          <p:nvSpPr>
            <p:cNvPr id="152" name="Shape 152"/>
            <p:cNvSpPr/>
            <p:nvPr/>
          </p:nvSpPr>
          <p:spPr>
            <a:xfrm>
              <a:off x="0" y="0"/>
              <a:ext cx="12584854" cy="1521743"/>
            </a:xfrm>
            <a:prstGeom prst="roundRect">
              <a:avLst>
                <a:gd name="adj" fmla="val 11719"/>
              </a:avLst>
            </a:prstGeom>
            <a:noFill/>
            <a:ln w="38100" cap="flat">
              <a:solidFill>
                <a:srgbClr val="BA063E"/>
              </a:solidFill>
              <a:prstDash val="solid"/>
              <a:round/>
            </a:ln>
            <a:effectLst/>
          </p:spPr>
          <p:txBody>
            <a:bodyPr wrap="square" lIns="65023" tIns="65023" rIns="65023" bIns="65023"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153" name="Shape 153"/>
            <p:cNvSpPr/>
            <p:nvPr/>
          </p:nvSpPr>
          <p:spPr>
            <a:xfrm>
              <a:off x="4650618" y="530871"/>
              <a:ext cx="3283618" cy="46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650240">
                <a:defRPr sz="2400">
                  <a:solidFill>
                    <a:srgbClr val="000000"/>
                  </a:solidFill>
                  <a:latin typeface="Times New Roman"/>
                  <a:ea typeface="Times New Roman"/>
                  <a:cs typeface="Times New Roman"/>
                  <a:sym typeface="Times New Roman"/>
                </a:defRPr>
              </a:lvl1pPr>
            </a:lstStyle>
            <a:p>
              <a:pPr lvl="0">
                <a:defRPr sz="1800"/>
              </a:pPr>
              <a:r>
                <a:rPr sz="2400"/>
                <a:t>HIV/AIDS Epidemiology</a:t>
              </a:r>
            </a:p>
          </p:txBody>
        </p:sp>
      </p:gr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body" idx="4294967295"/>
          </p:nvPr>
        </p:nvSpPr>
        <p:spPr>
          <a:xfrm>
            <a:off x="975359" y="2817706"/>
            <a:ext cx="11054082" cy="5852161"/>
          </a:xfrm>
          <a:prstGeom prst="rect">
            <a:avLst/>
          </a:prstGeom>
        </p:spPr>
        <p:txBody>
          <a:bodyPr lIns="65023" tIns="65023" rIns="65023" bIns="65023" anchor="t"/>
          <a:lstStyle/>
          <a:p>
            <a:pPr lvl="0" marL="364331" indent="-364331"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Community-based HIV prevention is powerful</a:t>
            </a:r>
            <a:endParaRPr sz="3400">
              <a:solidFill>
                <a:srgbClr val="BA063E"/>
              </a:solidFill>
              <a:latin typeface="Arial"/>
              <a:ea typeface="Arial"/>
              <a:cs typeface="Arial"/>
              <a:sym typeface="Arial"/>
            </a:endParaRPr>
          </a:p>
          <a:p>
            <a:pPr lvl="1" marL="742950" indent="-285750" defTabSz="914400">
              <a:lnSpc>
                <a:spcPct val="90000"/>
              </a:lnSpc>
              <a:spcBef>
                <a:spcPts val="0"/>
              </a:spcBef>
              <a:buClr>
                <a:srgbClr val="BA063E"/>
              </a:buClr>
              <a:buSzPct val="100000"/>
              <a:buFont typeface="Arial"/>
              <a:buChar char="–"/>
              <a:defRPr sz="1800">
                <a:solidFill>
                  <a:srgbClr val="000000"/>
                </a:solidFill>
              </a:defRPr>
            </a:pPr>
            <a:r>
              <a:rPr sz="2800">
                <a:solidFill>
                  <a:srgbClr val="BA063E"/>
                </a:solidFill>
                <a:latin typeface="Arial"/>
                <a:ea typeface="Arial"/>
                <a:cs typeface="Arial"/>
                <a:sym typeface="Arial"/>
              </a:rPr>
              <a:t>Often make use of social networks and social connectedness, such as peer leader diffusion of innovations interventions</a:t>
            </a:r>
            <a:endParaRPr sz="2800">
              <a:solidFill>
                <a:srgbClr val="BA063E"/>
              </a:solidFill>
              <a:latin typeface="Arial"/>
              <a:ea typeface="Arial"/>
              <a:cs typeface="Arial"/>
              <a:sym typeface="Arial"/>
            </a:endParaRPr>
          </a:p>
          <a:p>
            <a:pPr lvl="0" marL="364331" indent="-364331"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But it has limitations</a:t>
            </a:r>
            <a:endParaRPr sz="3400">
              <a:solidFill>
                <a:srgbClr val="BA063E"/>
              </a:solidFill>
              <a:latin typeface="Arial"/>
              <a:ea typeface="Arial"/>
              <a:cs typeface="Arial"/>
              <a:sym typeface="Arial"/>
            </a:endParaRPr>
          </a:p>
          <a:p>
            <a:pPr lvl="1" marL="742950" indent="-285750" defTabSz="914400">
              <a:lnSpc>
                <a:spcPct val="90000"/>
              </a:lnSpc>
              <a:spcBef>
                <a:spcPts val="0"/>
              </a:spcBef>
              <a:buClr>
                <a:srgbClr val="BA063E"/>
              </a:buClr>
              <a:buSzPct val="100000"/>
              <a:buFont typeface="Arial"/>
              <a:buChar char="–"/>
              <a:defRPr sz="1800">
                <a:solidFill>
                  <a:srgbClr val="000000"/>
                </a:solidFill>
              </a:defRPr>
            </a:pPr>
            <a:r>
              <a:rPr sz="2800">
                <a:solidFill>
                  <a:srgbClr val="BA063E"/>
                </a:solidFill>
                <a:latin typeface="Arial"/>
                <a:ea typeface="Arial"/>
                <a:cs typeface="Arial"/>
                <a:sym typeface="Arial"/>
              </a:rPr>
              <a:t>Price</a:t>
            </a:r>
            <a:endParaRPr sz="2800">
              <a:solidFill>
                <a:srgbClr val="BA063E"/>
              </a:solidFill>
              <a:latin typeface="Arial"/>
              <a:ea typeface="Arial"/>
              <a:cs typeface="Arial"/>
              <a:sym typeface="Arial"/>
            </a:endParaRPr>
          </a:p>
          <a:p>
            <a:pPr lvl="1" marL="742950" indent="-285750" defTabSz="914400">
              <a:lnSpc>
                <a:spcPct val="90000"/>
              </a:lnSpc>
              <a:spcBef>
                <a:spcPts val="0"/>
              </a:spcBef>
              <a:buClr>
                <a:srgbClr val="BA063E"/>
              </a:buClr>
              <a:buSzPct val="100000"/>
              <a:buFont typeface="Arial"/>
              <a:buChar char="–"/>
              <a:defRPr sz="1800">
                <a:solidFill>
                  <a:srgbClr val="000000"/>
                </a:solidFill>
              </a:defRPr>
            </a:pPr>
            <a:r>
              <a:rPr sz="2800">
                <a:solidFill>
                  <a:srgbClr val="BA063E"/>
                </a:solidFill>
                <a:latin typeface="Arial"/>
                <a:ea typeface="Arial"/>
                <a:cs typeface="Arial"/>
                <a:sym typeface="Arial"/>
              </a:rPr>
              <a:t>Access</a:t>
            </a:r>
            <a:endParaRPr sz="2800">
              <a:solidFill>
                <a:srgbClr val="BA063E"/>
              </a:solidFill>
              <a:latin typeface="Arial"/>
              <a:ea typeface="Arial"/>
              <a:cs typeface="Arial"/>
              <a:sym typeface="Arial"/>
            </a:endParaRPr>
          </a:p>
          <a:p>
            <a:pPr lvl="1" marL="742950" indent="-285750" defTabSz="914400">
              <a:lnSpc>
                <a:spcPct val="90000"/>
              </a:lnSpc>
              <a:spcBef>
                <a:spcPts val="0"/>
              </a:spcBef>
              <a:buClr>
                <a:srgbClr val="BA063E"/>
              </a:buClr>
              <a:buSzPct val="100000"/>
              <a:buFont typeface="Arial"/>
              <a:buChar char="–"/>
              <a:defRPr sz="1800">
                <a:solidFill>
                  <a:srgbClr val="000000"/>
                </a:solidFill>
              </a:defRPr>
            </a:pPr>
            <a:r>
              <a:rPr sz="2800">
                <a:solidFill>
                  <a:srgbClr val="BA063E"/>
                </a:solidFill>
                <a:latin typeface="Arial"/>
                <a:ea typeface="Arial"/>
                <a:cs typeface="Arial"/>
                <a:sym typeface="Arial"/>
              </a:rPr>
              <a:t>Location/time</a:t>
            </a:r>
            <a:endParaRPr sz="2800">
              <a:solidFill>
                <a:srgbClr val="BA063E"/>
              </a:solidFill>
              <a:latin typeface="Arial"/>
              <a:ea typeface="Arial"/>
              <a:cs typeface="Arial"/>
              <a:sym typeface="Arial"/>
            </a:endParaRPr>
          </a:p>
          <a:p>
            <a:pPr lvl="1" marL="742950" indent="-285750" defTabSz="914400">
              <a:lnSpc>
                <a:spcPct val="90000"/>
              </a:lnSpc>
              <a:spcBef>
                <a:spcPts val="0"/>
              </a:spcBef>
              <a:buClr>
                <a:srgbClr val="BA063E"/>
              </a:buClr>
              <a:buSzPct val="100000"/>
              <a:buFont typeface="Arial"/>
              <a:buChar char="–"/>
              <a:defRPr sz="1800">
                <a:solidFill>
                  <a:srgbClr val="000000"/>
                </a:solidFill>
              </a:defRPr>
            </a:pPr>
            <a:r>
              <a:rPr sz="2800">
                <a:solidFill>
                  <a:srgbClr val="BA063E"/>
                </a:solidFill>
                <a:latin typeface="Arial"/>
                <a:ea typeface="Arial"/>
                <a:cs typeface="Arial"/>
                <a:sym typeface="Arial"/>
              </a:rPr>
              <a:t>Stigma</a:t>
            </a:r>
            <a:endParaRPr sz="2800">
              <a:solidFill>
                <a:srgbClr val="BA063E"/>
              </a:solidFill>
              <a:latin typeface="Arial"/>
              <a:ea typeface="Arial"/>
              <a:cs typeface="Arial"/>
              <a:sym typeface="Arial"/>
            </a:endParaRPr>
          </a:p>
          <a:p>
            <a:pPr lvl="0" marL="364331" indent="-364331"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Can social media be used to overcome the limitations?</a:t>
            </a:r>
          </a:p>
        </p:txBody>
      </p:sp>
      <p:grpSp>
        <p:nvGrpSpPr>
          <p:cNvPr id="159" name="Group 159"/>
          <p:cNvGrpSpPr/>
          <p:nvPr/>
        </p:nvGrpSpPr>
        <p:grpSpPr>
          <a:xfrm>
            <a:off x="246097" y="298026"/>
            <a:ext cx="12584855" cy="1521743"/>
            <a:chOff x="0" y="0"/>
            <a:chExt cx="12584853" cy="1521742"/>
          </a:xfrm>
        </p:grpSpPr>
        <p:sp>
          <p:nvSpPr>
            <p:cNvPr id="157" name="Shape 157"/>
            <p:cNvSpPr/>
            <p:nvPr/>
          </p:nvSpPr>
          <p:spPr>
            <a:xfrm>
              <a:off x="0" y="0"/>
              <a:ext cx="12584854" cy="1521743"/>
            </a:xfrm>
            <a:prstGeom prst="roundRect">
              <a:avLst>
                <a:gd name="adj" fmla="val 11719"/>
              </a:avLst>
            </a:prstGeom>
            <a:noFill/>
            <a:ln w="38100" cap="flat">
              <a:solidFill>
                <a:srgbClr val="BA063E"/>
              </a:solidFill>
              <a:prstDash val="solid"/>
              <a:round/>
            </a:ln>
            <a:effectLst/>
          </p:spPr>
          <p:txBody>
            <a:bodyPr wrap="square" lIns="65023" tIns="65023" rIns="65023" bIns="65023"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158" name="Shape 158"/>
            <p:cNvSpPr/>
            <p:nvPr/>
          </p:nvSpPr>
          <p:spPr>
            <a:xfrm>
              <a:off x="4712679" y="359421"/>
              <a:ext cx="3159495" cy="80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p>
              <a:pPr lvl="0" defTabSz="650240">
                <a:defRPr sz="1800">
                  <a:solidFill>
                    <a:srgbClr val="000000"/>
                  </a:solidFill>
                </a:defRPr>
              </a:pPr>
              <a:r>
                <a:rPr sz="2400">
                  <a:latin typeface="Times New Roman"/>
                  <a:ea typeface="Times New Roman"/>
                  <a:cs typeface="Times New Roman"/>
                  <a:sym typeface="Times New Roman"/>
                </a:rPr>
                <a:t>Community-based HIV </a:t>
              </a:r>
              <a:endParaRPr sz="2400">
                <a:latin typeface="Times New Roman"/>
                <a:ea typeface="Times New Roman"/>
                <a:cs typeface="Times New Roman"/>
                <a:sym typeface="Times New Roman"/>
              </a:endParaRPr>
            </a:p>
            <a:p>
              <a:pPr lvl="0" defTabSz="650240">
                <a:defRPr sz="1800">
                  <a:solidFill>
                    <a:srgbClr val="000000"/>
                  </a:solidFill>
                </a:defRPr>
              </a:pPr>
              <a:r>
                <a:rPr sz="2400">
                  <a:latin typeface="Times New Roman"/>
                  <a:ea typeface="Times New Roman"/>
                  <a:cs typeface="Times New Roman"/>
                  <a:sym typeface="Times New Roman"/>
                </a:rPr>
                <a:t>Prevention Methods</a:t>
              </a:r>
            </a:p>
          </p:txBody>
        </p:sp>
      </p:gr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body" idx="4294967295"/>
          </p:nvPr>
        </p:nvSpPr>
        <p:spPr>
          <a:xfrm>
            <a:off x="975359" y="2817706"/>
            <a:ext cx="11054082" cy="5852161"/>
          </a:xfrm>
          <a:prstGeom prst="rect">
            <a:avLst/>
          </a:prstGeom>
        </p:spPr>
        <p:txBody>
          <a:bodyPr lIns="65023" tIns="65023" rIns="65023" bIns="65023" anchor="t"/>
          <a:lstStyle/>
          <a:p>
            <a:pPr lvl="0" marL="364331" indent="-364331"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Internet interventions are easily scalable</a:t>
            </a:r>
            <a:endParaRPr sz="3400">
              <a:solidFill>
                <a:srgbClr val="BA063E"/>
              </a:solidFill>
              <a:latin typeface="Arial"/>
              <a:ea typeface="Arial"/>
              <a:cs typeface="Arial"/>
              <a:sym typeface="Arial"/>
            </a:endParaRPr>
          </a:p>
          <a:p>
            <a:pPr lvl="1" marL="742950" indent="-285750" defTabSz="914400">
              <a:lnSpc>
                <a:spcPct val="90000"/>
              </a:lnSpc>
              <a:spcBef>
                <a:spcPts val="0"/>
              </a:spcBef>
              <a:buClr>
                <a:srgbClr val="BA063E"/>
              </a:buClr>
              <a:buSzPct val="100000"/>
              <a:buFont typeface="Arial"/>
              <a:buChar char="–"/>
              <a:defRPr sz="1800">
                <a:solidFill>
                  <a:srgbClr val="000000"/>
                </a:solidFill>
              </a:defRPr>
            </a:pPr>
            <a:r>
              <a:rPr sz="2800">
                <a:solidFill>
                  <a:srgbClr val="BA063E"/>
                </a:solidFill>
                <a:latin typeface="Arial"/>
                <a:ea typeface="Arial"/>
                <a:cs typeface="Arial"/>
                <a:sym typeface="Arial"/>
              </a:rPr>
              <a:t>Quickly recruit participants to chat sites </a:t>
            </a:r>
            <a:endParaRPr sz="2800">
              <a:solidFill>
                <a:srgbClr val="BA063E"/>
              </a:solidFill>
              <a:latin typeface="Arial"/>
              <a:ea typeface="Arial"/>
              <a:cs typeface="Arial"/>
              <a:sym typeface="Arial"/>
            </a:endParaRPr>
          </a:p>
          <a:p>
            <a:pPr lvl="1" marL="742950" indent="-285750" defTabSz="914400">
              <a:lnSpc>
                <a:spcPct val="90000"/>
              </a:lnSpc>
              <a:spcBef>
                <a:spcPts val="0"/>
              </a:spcBef>
              <a:buClr>
                <a:srgbClr val="BA063E"/>
              </a:buClr>
              <a:buSzPct val="100000"/>
              <a:buFont typeface="Arial"/>
              <a:buChar char="–"/>
              <a:defRPr sz="1800">
                <a:solidFill>
                  <a:srgbClr val="000000"/>
                </a:solidFill>
              </a:defRPr>
            </a:pPr>
            <a:r>
              <a:rPr sz="2800">
                <a:solidFill>
                  <a:srgbClr val="BA063E"/>
                </a:solidFill>
                <a:latin typeface="Arial"/>
                <a:ea typeface="Arial"/>
                <a:cs typeface="Arial"/>
                <a:sym typeface="Arial"/>
              </a:rPr>
              <a:t>Allow large audiences to receive HIV prevention/testing information (Bowen et al., 2008)</a:t>
            </a:r>
            <a:endParaRPr sz="2800">
              <a:solidFill>
                <a:srgbClr val="BA063E"/>
              </a:solidFill>
              <a:latin typeface="Arial"/>
              <a:ea typeface="Arial"/>
              <a:cs typeface="Arial"/>
              <a:sym typeface="Arial"/>
            </a:endParaRPr>
          </a:p>
          <a:p>
            <a:pPr lvl="0" marL="364331" indent="-364331"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Timely</a:t>
            </a:r>
            <a:endParaRPr sz="3400">
              <a:solidFill>
                <a:srgbClr val="BA063E"/>
              </a:solidFill>
              <a:latin typeface="Arial"/>
              <a:ea typeface="Arial"/>
              <a:cs typeface="Arial"/>
              <a:sym typeface="Arial"/>
            </a:endParaRPr>
          </a:p>
          <a:p>
            <a:pPr lvl="1" marL="742950" indent="-285750" defTabSz="914400">
              <a:lnSpc>
                <a:spcPct val="90000"/>
              </a:lnSpc>
              <a:spcBef>
                <a:spcPts val="0"/>
              </a:spcBef>
              <a:buClr>
                <a:srgbClr val="BA063E"/>
              </a:buClr>
              <a:buSzPct val="100000"/>
              <a:buFont typeface="Arial"/>
              <a:buChar char="–"/>
              <a:defRPr sz="1800">
                <a:solidFill>
                  <a:srgbClr val="000000"/>
                </a:solidFill>
              </a:defRPr>
            </a:pPr>
            <a:r>
              <a:rPr sz="2800">
                <a:solidFill>
                  <a:srgbClr val="BA063E"/>
                </a:solidFill>
                <a:latin typeface="Arial"/>
                <a:ea typeface="Arial"/>
                <a:cs typeface="Arial"/>
                <a:sym typeface="Arial"/>
              </a:rPr>
              <a:t>In the past, interventions could only focus on upper middle class White populations</a:t>
            </a:r>
            <a:endParaRPr sz="2800">
              <a:solidFill>
                <a:srgbClr val="BA063E"/>
              </a:solidFill>
              <a:latin typeface="Arial"/>
              <a:ea typeface="Arial"/>
              <a:cs typeface="Arial"/>
              <a:sym typeface="Arial"/>
            </a:endParaRPr>
          </a:p>
          <a:p>
            <a:pPr lvl="1" marL="742950" indent="-285750" defTabSz="914400">
              <a:lnSpc>
                <a:spcPct val="90000"/>
              </a:lnSpc>
              <a:spcBef>
                <a:spcPts val="0"/>
              </a:spcBef>
              <a:buClr>
                <a:srgbClr val="BA063E"/>
              </a:buClr>
              <a:buSzPct val="100000"/>
              <a:buFont typeface="Arial"/>
              <a:buChar char="–"/>
              <a:defRPr sz="1800">
                <a:solidFill>
                  <a:srgbClr val="000000"/>
                </a:solidFill>
              </a:defRPr>
            </a:pPr>
            <a:r>
              <a:rPr sz="2800">
                <a:solidFill>
                  <a:srgbClr val="BA063E"/>
                </a:solidFill>
                <a:latin typeface="Arial"/>
                <a:ea typeface="Arial"/>
                <a:cs typeface="Arial"/>
                <a:sym typeface="Arial"/>
              </a:rPr>
              <a:t>SES differences in Internet access are disappearing/changing (Pew Research, 2007; 2008; 2011). </a:t>
            </a:r>
            <a:endParaRPr sz="2800">
              <a:solidFill>
                <a:srgbClr val="BA063E"/>
              </a:solidFill>
              <a:latin typeface="Arial"/>
              <a:ea typeface="Arial"/>
              <a:cs typeface="Arial"/>
              <a:sym typeface="Arial"/>
            </a:endParaRPr>
          </a:p>
          <a:p>
            <a:pPr lvl="0" marL="364331" indent="-364331"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Using Internet technologies might be a cost-effective way to scale HIV prevention within high-risk groups. </a:t>
            </a:r>
          </a:p>
        </p:txBody>
      </p:sp>
      <p:grpSp>
        <p:nvGrpSpPr>
          <p:cNvPr id="164" name="Group 164"/>
          <p:cNvGrpSpPr/>
          <p:nvPr/>
        </p:nvGrpSpPr>
        <p:grpSpPr>
          <a:xfrm>
            <a:off x="246097" y="298026"/>
            <a:ext cx="12584855" cy="1521743"/>
            <a:chOff x="0" y="0"/>
            <a:chExt cx="12584853" cy="1521742"/>
          </a:xfrm>
        </p:grpSpPr>
        <p:sp>
          <p:nvSpPr>
            <p:cNvPr id="162" name="Shape 162"/>
            <p:cNvSpPr/>
            <p:nvPr/>
          </p:nvSpPr>
          <p:spPr>
            <a:xfrm>
              <a:off x="0" y="0"/>
              <a:ext cx="12584854" cy="1521743"/>
            </a:xfrm>
            <a:prstGeom prst="roundRect">
              <a:avLst>
                <a:gd name="adj" fmla="val 11719"/>
              </a:avLst>
            </a:prstGeom>
            <a:noFill/>
            <a:ln w="38100" cap="flat">
              <a:solidFill>
                <a:srgbClr val="BA063E"/>
              </a:solidFill>
              <a:prstDash val="solid"/>
              <a:round/>
            </a:ln>
            <a:effectLst/>
          </p:spPr>
          <p:txBody>
            <a:bodyPr wrap="square" lIns="65023" tIns="65023" rIns="65023" bIns="65023"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163" name="Shape 163"/>
            <p:cNvSpPr/>
            <p:nvPr/>
          </p:nvSpPr>
          <p:spPr>
            <a:xfrm>
              <a:off x="4412344" y="359421"/>
              <a:ext cx="3760166" cy="80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p>
              <a:pPr lvl="0" defTabSz="650240">
                <a:defRPr sz="1800">
                  <a:solidFill>
                    <a:srgbClr val="000000"/>
                  </a:solidFill>
                </a:defRPr>
              </a:pPr>
              <a:r>
                <a:rPr sz="2400">
                  <a:latin typeface="Times New Roman"/>
                  <a:ea typeface="Times New Roman"/>
                  <a:cs typeface="Times New Roman"/>
                  <a:sym typeface="Times New Roman"/>
                </a:rPr>
                <a:t>Using The Internet to Scale</a:t>
              </a:r>
              <a:endParaRPr sz="2400">
                <a:latin typeface="Times New Roman"/>
                <a:ea typeface="Times New Roman"/>
                <a:cs typeface="Times New Roman"/>
                <a:sym typeface="Times New Roman"/>
              </a:endParaRPr>
            </a:p>
            <a:p>
              <a:pPr lvl="0" defTabSz="650240">
                <a:defRPr sz="1800">
                  <a:solidFill>
                    <a:srgbClr val="000000"/>
                  </a:solidFill>
                </a:defRPr>
              </a:pPr>
              <a:r>
                <a:rPr sz="2400">
                  <a:latin typeface="Times New Roman"/>
                  <a:ea typeface="Times New Roman"/>
                  <a:cs typeface="Times New Roman"/>
                  <a:sym typeface="Times New Roman"/>
                </a:rPr>
                <a:t>HIV Prevention Interventions</a:t>
              </a:r>
            </a:p>
          </p:txBody>
        </p:sp>
      </p:gr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ph type="body" idx="4294967295"/>
          </p:nvPr>
        </p:nvSpPr>
        <p:spPr>
          <a:xfrm>
            <a:off x="1282417" y="3113475"/>
            <a:ext cx="10439966" cy="5321583"/>
          </a:xfrm>
          <a:prstGeom prst="rect">
            <a:avLst/>
          </a:prstGeom>
        </p:spPr>
        <p:txBody>
          <a:bodyPr lIns="65023" tIns="65023" rIns="65023" bIns="65023" anchor="t"/>
          <a:lstStyle/>
          <a:p>
            <a:pPr lvl="0" marL="364331" indent="-364331"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Internet “sex seekers” at high-risk</a:t>
            </a:r>
            <a:endParaRPr sz="3400">
              <a:solidFill>
                <a:srgbClr val="BA063E"/>
              </a:solidFill>
              <a:latin typeface="Arial"/>
              <a:ea typeface="Arial"/>
              <a:cs typeface="Arial"/>
              <a:sym typeface="Arial"/>
            </a:endParaRPr>
          </a:p>
          <a:p>
            <a:pPr lvl="0" marL="364331" indent="-364331"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Use modern methods of finding sex partners to reduce stigma</a:t>
            </a:r>
            <a:endParaRPr sz="3400">
              <a:solidFill>
                <a:srgbClr val="BA063E"/>
              </a:solidFill>
              <a:latin typeface="Arial"/>
              <a:ea typeface="Arial"/>
              <a:cs typeface="Arial"/>
              <a:sym typeface="Arial"/>
            </a:endParaRPr>
          </a:p>
          <a:p>
            <a:pPr lvl="1" marL="742950" indent="-285750" defTabSz="914400">
              <a:lnSpc>
                <a:spcPct val="90000"/>
              </a:lnSpc>
              <a:spcBef>
                <a:spcPts val="0"/>
              </a:spcBef>
              <a:buClr>
                <a:srgbClr val="BA063E"/>
              </a:buClr>
              <a:buSzPct val="100000"/>
              <a:buFont typeface="Arial"/>
              <a:buChar char="–"/>
              <a:defRPr sz="1800">
                <a:solidFill>
                  <a:srgbClr val="000000"/>
                </a:solidFill>
              </a:defRPr>
            </a:pPr>
            <a:r>
              <a:rPr sz="2800">
                <a:solidFill>
                  <a:srgbClr val="BA063E"/>
                </a:solidFill>
                <a:latin typeface="Arial"/>
                <a:ea typeface="Arial"/>
                <a:cs typeface="Arial"/>
                <a:sym typeface="Arial"/>
              </a:rPr>
              <a:t>Craigslist</a:t>
            </a:r>
            <a:endParaRPr sz="2800">
              <a:solidFill>
                <a:srgbClr val="BA063E"/>
              </a:solidFill>
              <a:latin typeface="Arial"/>
              <a:ea typeface="Arial"/>
              <a:cs typeface="Arial"/>
              <a:sym typeface="Arial"/>
            </a:endParaRPr>
          </a:p>
          <a:p>
            <a:pPr lvl="1" marL="742950" indent="-285750" defTabSz="914400">
              <a:lnSpc>
                <a:spcPct val="90000"/>
              </a:lnSpc>
              <a:spcBef>
                <a:spcPts val="0"/>
              </a:spcBef>
              <a:buClr>
                <a:srgbClr val="BA063E"/>
              </a:buClr>
              <a:buSzPct val="100000"/>
              <a:buFont typeface="Arial"/>
              <a:buChar char="–"/>
              <a:defRPr sz="1800">
                <a:solidFill>
                  <a:srgbClr val="000000"/>
                </a:solidFill>
              </a:defRPr>
            </a:pPr>
            <a:r>
              <a:rPr sz="2800">
                <a:solidFill>
                  <a:srgbClr val="BA063E"/>
                </a:solidFill>
                <a:latin typeface="Arial"/>
                <a:ea typeface="Arial"/>
                <a:cs typeface="Arial"/>
                <a:sym typeface="Arial"/>
              </a:rPr>
              <a:t>Dating sites</a:t>
            </a:r>
            <a:endParaRPr sz="2800">
              <a:solidFill>
                <a:srgbClr val="BA063E"/>
              </a:solidFill>
              <a:latin typeface="Arial"/>
              <a:ea typeface="Arial"/>
              <a:cs typeface="Arial"/>
              <a:sym typeface="Arial"/>
            </a:endParaRPr>
          </a:p>
          <a:p>
            <a:pPr lvl="1" marL="742950" indent="-285750" defTabSz="914400">
              <a:lnSpc>
                <a:spcPct val="90000"/>
              </a:lnSpc>
              <a:spcBef>
                <a:spcPts val="0"/>
              </a:spcBef>
              <a:buClr>
                <a:srgbClr val="BA063E"/>
              </a:buClr>
              <a:buSzPct val="100000"/>
              <a:buFont typeface="Arial"/>
              <a:buChar char="–"/>
              <a:defRPr sz="1800">
                <a:solidFill>
                  <a:srgbClr val="000000"/>
                </a:solidFill>
              </a:defRPr>
            </a:pPr>
            <a:r>
              <a:rPr sz="2800">
                <a:solidFill>
                  <a:srgbClr val="BA063E"/>
                </a:solidFill>
                <a:latin typeface="Arial"/>
                <a:ea typeface="Arial"/>
                <a:cs typeface="Arial"/>
                <a:sym typeface="Arial"/>
              </a:rPr>
              <a:t>Social networking sites</a:t>
            </a:r>
            <a:endParaRPr sz="2800">
              <a:solidFill>
                <a:srgbClr val="BA063E"/>
              </a:solidFill>
              <a:latin typeface="Arial"/>
              <a:ea typeface="Arial"/>
              <a:cs typeface="Arial"/>
              <a:sym typeface="Arial"/>
            </a:endParaRPr>
          </a:p>
          <a:p>
            <a:pPr lvl="0" marL="364331" indent="-364331"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Research, practice, and policy need to keep up to date with sex risk practices</a:t>
            </a:r>
          </a:p>
        </p:txBody>
      </p:sp>
      <p:grpSp>
        <p:nvGrpSpPr>
          <p:cNvPr id="169" name="Group 169"/>
          <p:cNvGrpSpPr/>
          <p:nvPr/>
        </p:nvGrpSpPr>
        <p:grpSpPr>
          <a:xfrm>
            <a:off x="246097" y="298026"/>
            <a:ext cx="12584855" cy="1521743"/>
            <a:chOff x="0" y="0"/>
            <a:chExt cx="12584853" cy="1521742"/>
          </a:xfrm>
        </p:grpSpPr>
        <p:sp>
          <p:nvSpPr>
            <p:cNvPr id="167" name="Shape 167"/>
            <p:cNvSpPr/>
            <p:nvPr/>
          </p:nvSpPr>
          <p:spPr>
            <a:xfrm>
              <a:off x="0" y="0"/>
              <a:ext cx="12584854" cy="1521743"/>
            </a:xfrm>
            <a:prstGeom prst="roundRect">
              <a:avLst>
                <a:gd name="adj" fmla="val 11719"/>
              </a:avLst>
            </a:prstGeom>
            <a:noFill/>
            <a:ln w="38100" cap="flat">
              <a:solidFill>
                <a:srgbClr val="BA063E"/>
              </a:solidFill>
              <a:prstDash val="solid"/>
              <a:round/>
            </a:ln>
            <a:effectLst/>
          </p:spPr>
          <p:txBody>
            <a:bodyPr wrap="square" lIns="65023" tIns="65023" rIns="65023" bIns="65023"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168" name="Shape 168"/>
            <p:cNvSpPr/>
            <p:nvPr/>
          </p:nvSpPr>
          <p:spPr>
            <a:xfrm>
              <a:off x="4164322" y="530871"/>
              <a:ext cx="4256210" cy="46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650240">
                <a:defRPr sz="2400">
                  <a:solidFill>
                    <a:srgbClr val="000000"/>
                  </a:solidFill>
                  <a:latin typeface="Times New Roman"/>
                  <a:ea typeface="Times New Roman"/>
                  <a:cs typeface="Times New Roman"/>
                  <a:sym typeface="Times New Roman"/>
                </a:defRPr>
              </a:lvl1pPr>
            </a:lstStyle>
            <a:p>
              <a:pPr lvl="0">
                <a:defRPr sz="1800"/>
              </a:pPr>
              <a:r>
                <a:rPr sz="2400"/>
                <a:t>Reduce Scientist-Practitioner Lag</a:t>
              </a:r>
            </a:p>
          </p:txBody>
        </p:sp>
      </p:gr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body" idx="4294967295"/>
          </p:nvPr>
        </p:nvSpPr>
        <p:spPr>
          <a:xfrm>
            <a:off x="1282417" y="3113475"/>
            <a:ext cx="10439966" cy="5321583"/>
          </a:xfrm>
          <a:prstGeom prst="rect">
            <a:avLst/>
          </a:prstGeom>
        </p:spPr>
        <p:txBody>
          <a:bodyPr lIns="65023" tIns="65023" rIns="65023" bIns="65023" anchor="t"/>
          <a:lstStyle/>
          <a:p>
            <a:pPr lvl="0" marL="364331" indent="-364331"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Social media/mobile technologies are designed for for social interaction</a:t>
            </a:r>
            <a:endParaRPr sz="3400">
              <a:solidFill>
                <a:srgbClr val="BA063E"/>
              </a:solidFill>
              <a:latin typeface="Arial"/>
              <a:ea typeface="Arial"/>
              <a:cs typeface="Arial"/>
              <a:sym typeface="Arial"/>
            </a:endParaRPr>
          </a:p>
          <a:p>
            <a:pPr lvl="0" marL="364331" indent="-364331"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Allow users to: </a:t>
            </a:r>
            <a:endParaRPr sz="3400">
              <a:solidFill>
                <a:srgbClr val="BA063E"/>
              </a:solidFill>
              <a:latin typeface="Arial"/>
              <a:ea typeface="Arial"/>
              <a:cs typeface="Arial"/>
              <a:sym typeface="Arial"/>
            </a:endParaRPr>
          </a:p>
          <a:p>
            <a:pPr lvl="1" marL="742950" indent="-285750" defTabSz="914400">
              <a:lnSpc>
                <a:spcPct val="90000"/>
              </a:lnSpc>
              <a:spcBef>
                <a:spcPts val="0"/>
              </a:spcBef>
              <a:buClr>
                <a:srgbClr val="BA063E"/>
              </a:buClr>
              <a:buSzPct val="100000"/>
              <a:buFont typeface="Arial"/>
              <a:buChar char="–"/>
              <a:defRPr sz="1800">
                <a:solidFill>
                  <a:srgbClr val="000000"/>
                </a:solidFill>
              </a:defRPr>
            </a:pPr>
            <a:r>
              <a:rPr sz="2800">
                <a:solidFill>
                  <a:srgbClr val="BA063E"/>
                </a:solidFill>
                <a:latin typeface="Arial"/>
                <a:ea typeface="Arial"/>
                <a:cs typeface="Arial"/>
                <a:sym typeface="Arial"/>
              </a:rPr>
              <a:t>befriend and find mutual friends </a:t>
            </a:r>
            <a:endParaRPr sz="2800">
              <a:solidFill>
                <a:srgbClr val="BA063E"/>
              </a:solidFill>
              <a:latin typeface="Arial"/>
              <a:ea typeface="Arial"/>
              <a:cs typeface="Arial"/>
              <a:sym typeface="Arial"/>
            </a:endParaRPr>
          </a:p>
          <a:p>
            <a:pPr lvl="1" marL="742950" indent="-285750" defTabSz="914400">
              <a:lnSpc>
                <a:spcPct val="90000"/>
              </a:lnSpc>
              <a:spcBef>
                <a:spcPts val="0"/>
              </a:spcBef>
              <a:buClr>
                <a:srgbClr val="BA063E"/>
              </a:buClr>
              <a:buSzPct val="100000"/>
              <a:buFont typeface="Arial"/>
              <a:buChar char="–"/>
              <a:defRPr sz="1800">
                <a:solidFill>
                  <a:srgbClr val="000000"/>
                </a:solidFill>
              </a:defRPr>
            </a:pPr>
            <a:r>
              <a:rPr sz="2800">
                <a:solidFill>
                  <a:srgbClr val="BA063E"/>
                </a:solidFill>
                <a:latin typeface="Arial"/>
                <a:ea typeface="Arial"/>
                <a:cs typeface="Arial"/>
                <a:sym typeface="Arial"/>
              </a:rPr>
              <a:t>post and share pictures, videos, and other multi-media </a:t>
            </a:r>
            <a:endParaRPr sz="2800">
              <a:solidFill>
                <a:srgbClr val="BA063E"/>
              </a:solidFill>
              <a:latin typeface="Arial"/>
              <a:ea typeface="Arial"/>
              <a:cs typeface="Arial"/>
              <a:sym typeface="Arial"/>
            </a:endParaRPr>
          </a:p>
          <a:p>
            <a:pPr lvl="1" marL="742950" indent="-285750" defTabSz="914400">
              <a:lnSpc>
                <a:spcPct val="90000"/>
              </a:lnSpc>
              <a:spcBef>
                <a:spcPts val="0"/>
              </a:spcBef>
              <a:buClr>
                <a:srgbClr val="BA063E"/>
              </a:buClr>
              <a:buSzPct val="100000"/>
              <a:buFont typeface="Arial"/>
              <a:buChar char="–"/>
              <a:defRPr sz="1800">
                <a:solidFill>
                  <a:srgbClr val="000000"/>
                </a:solidFill>
              </a:defRPr>
            </a:pPr>
            <a:r>
              <a:rPr sz="2800">
                <a:solidFill>
                  <a:srgbClr val="BA063E"/>
                </a:solidFill>
                <a:latin typeface="Arial"/>
                <a:ea typeface="Arial"/>
                <a:cs typeface="Arial"/>
                <a:sym typeface="Arial"/>
              </a:rPr>
              <a:t>have an online persona that can be publicly or privately available for other users </a:t>
            </a:r>
            <a:endParaRPr sz="2800">
              <a:solidFill>
                <a:srgbClr val="BA063E"/>
              </a:solidFill>
              <a:latin typeface="Arial"/>
              <a:ea typeface="Arial"/>
              <a:cs typeface="Arial"/>
              <a:sym typeface="Arial"/>
            </a:endParaRPr>
          </a:p>
          <a:p>
            <a:pPr lvl="1" marL="742950" indent="-285750" defTabSz="914400">
              <a:lnSpc>
                <a:spcPct val="90000"/>
              </a:lnSpc>
              <a:spcBef>
                <a:spcPts val="0"/>
              </a:spcBef>
              <a:buClr>
                <a:srgbClr val="BA063E"/>
              </a:buClr>
              <a:buSzPct val="100000"/>
              <a:buFont typeface="Arial"/>
              <a:buChar char="–"/>
              <a:defRPr sz="1800">
                <a:solidFill>
                  <a:srgbClr val="000000"/>
                </a:solidFill>
              </a:defRPr>
            </a:pPr>
            <a:r>
              <a:rPr sz="2800">
                <a:solidFill>
                  <a:srgbClr val="BA063E"/>
                </a:solidFill>
                <a:latin typeface="Arial"/>
                <a:ea typeface="Arial"/>
                <a:cs typeface="Arial"/>
                <a:sym typeface="Arial"/>
              </a:rPr>
              <a:t>Access profiles from computers and cell phones </a:t>
            </a:r>
          </a:p>
        </p:txBody>
      </p:sp>
      <p:grpSp>
        <p:nvGrpSpPr>
          <p:cNvPr id="174" name="Group 174"/>
          <p:cNvGrpSpPr/>
          <p:nvPr/>
        </p:nvGrpSpPr>
        <p:grpSpPr>
          <a:xfrm>
            <a:off x="246097" y="298026"/>
            <a:ext cx="12584855" cy="1521743"/>
            <a:chOff x="0" y="0"/>
            <a:chExt cx="12584853" cy="1521742"/>
          </a:xfrm>
        </p:grpSpPr>
        <p:sp>
          <p:nvSpPr>
            <p:cNvPr id="172" name="Shape 172"/>
            <p:cNvSpPr/>
            <p:nvPr/>
          </p:nvSpPr>
          <p:spPr>
            <a:xfrm>
              <a:off x="0" y="0"/>
              <a:ext cx="12584854" cy="1521743"/>
            </a:xfrm>
            <a:prstGeom prst="roundRect">
              <a:avLst>
                <a:gd name="adj" fmla="val 11719"/>
              </a:avLst>
            </a:prstGeom>
            <a:noFill/>
            <a:ln w="38100" cap="flat">
              <a:solidFill>
                <a:srgbClr val="BA063E"/>
              </a:solidFill>
              <a:prstDash val="solid"/>
              <a:round/>
            </a:ln>
            <a:effectLst/>
          </p:spPr>
          <p:txBody>
            <a:bodyPr wrap="square" lIns="65023" tIns="65023" rIns="65023" bIns="65023"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173" name="Shape 173"/>
            <p:cNvSpPr/>
            <p:nvPr/>
          </p:nvSpPr>
          <p:spPr>
            <a:xfrm>
              <a:off x="4156285" y="359421"/>
              <a:ext cx="4272283" cy="80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p>
              <a:pPr lvl="0" defTabSz="650240">
                <a:defRPr sz="1800">
                  <a:solidFill>
                    <a:srgbClr val="000000"/>
                  </a:solidFill>
                </a:defRPr>
              </a:pPr>
              <a:r>
                <a:rPr sz="2400">
                  <a:latin typeface="Times New Roman"/>
                  <a:ea typeface="Times New Roman"/>
                  <a:cs typeface="Times New Roman"/>
                  <a:sym typeface="Times New Roman"/>
                </a:rPr>
                <a:t>Benefits of Social Media</a:t>
              </a:r>
              <a:endParaRPr sz="2400">
                <a:latin typeface="Times New Roman"/>
                <a:ea typeface="Times New Roman"/>
                <a:cs typeface="Times New Roman"/>
                <a:sym typeface="Times New Roman"/>
              </a:endParaRPr>
            </a:p>
            <a:p>
              <a:pPr lvl="0" defTabSz="650240">
                <a:defRPr sz="1800">
                  <a:solidFill>
                    <a:srgbClr val="000000"/>
                  </a:solidFill>
                </a:defRPr>
              </a:pPr>
              <a:r>
                <a:rPr sz="2400">
                  <a:latin typeface="Times New Roman"/>
                  <a:ea typeface="Times New Roman"/>
                  <a:cs typeface="Times New Roman"/>
                  <a:sym typeface="Times New Roman"/>
                </a:rPr>
                <a:t>Technologies For HIV Prevention</a:t>
              </a:r>
            </a:p>
          </p:txBody>
        </p:sp>
      </p:gr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4" name="Group 64"/>
          <p:cNvGrpSpPr/>
          <p:nvPr/>
        </p:nvGrpSpPr>
        <p:grpSpPr>
          <a:xfrm>
            <a:off x="495300" y="1092200"/>
            <a:ext cx="12014200" cy="6007100"/>
            <a:chOff x="-127000" y="-88900"/>
            <a:chExt cx="12014200" cy="6007100"/>
          </a:xfrm>
        </p:grpSpPr>
        <p:pic>
          <p:nvPicPr>
            <p:cNvPr id="63" name="pasted-image.png"/>
            <p:cNvPicPr/>
            <p:nvPr/>
          </p:nvPicPr>
          <p:blipFill>
            <a:blip r:embed="rId3">
              <a:extLst/>
            </a:blip>
            <a:srcRect l="0" t="7244" r="0" b="7244"/>
            <a:stretch>
              <a:fillRect/>
            </a:stretch>
          </p:blipFill>
          <p:spPr>
            <a:xfrm>
              <a:off x="0" y="0"/>
              <a:ext cx="11760200" cy="5676900"/>
            </a:xfrm>
            <a:prstGeom prst="rect">
              <a:avLst/>
            </a:prstGeom>
            <a:ln>
              <a:noFill/>
            </a:ln>
            <a:effectLst/>
          </p:spPr>
        </p:pic>
        <p:pic>
          <p:nvPicPr>
            <p:cNvPr id="62" name=""/>
            <p:cNvPicPr/>
            <p:nvPr/>
          </p:nvPicPr>
          <p:blipFill>
            <a:blip r:embed="rId4">
              <a:extLst/>
            </a:blip>
            <a:stretch>
              <a:fillRect/>
            </a:stretch>
          </p:blipFill>
          <p:spPr>
            <a:xfrm>
              <a:off x="-127000" y="-88900"/>
              <a:ext cx="12014200" cy="6007100"/>
            </a:xfrm>
            <a:prstGeom prst="rect">
              <a:avLst/>
            </a:prstGeom>
            <a:effectLst/>
          </p:spPr>
        </p:pic>
      </p:grpSp>
      <p:sp>
        <p:nvSpPr>
          <p:cNvPr id="65" name="Shape 65"/>
          <p:cNvSpPr/>
          <p:nvPr>
            <p:ph type="body" idx="1"/>
          </p:nvPr>
        </p:nvSpPr>
        <p:spPr>
          <a:prstGeom prst="rect">
            <a:avLst/>
          </a:prstGeom>
        </p:spPr>
        <p:txBody>
          <a:bodyPr/>
          <a:lstStyle>
            <a:lvl1pPr algn="ctr">
              <a:defRPr u="sng">
                <a:hlinkClick r:id="rId5" invalidUrl="" action="" tgtFrame="" tooltip="" history="1" highlightClick="0" endSnd="0"/>
              </a:defRPr>
            </a:lvl1pPr>
          </a:lstStyle>
          <a:p>
            <a:pPr lvl="0">
              <a:defRPr sz="1800" u="none">
                <a:solidFill>
                  <a:srgbClr val="000000"/>
                </a:solidFill>
              </a:defRPr>
            </a:pPr>
            <a:r>
              <a:rPr sz="2400" u="sng">
                <a:solidFill>
                  <a:srgbClr val="606060"/>
                </a:solidFill>
                <a:hlinkClick r:id="rId5" invalidUrl="" action="" tgtFrame="" tooltip="" history="1" highlightClick="0" endSnd="0"/>
              </a:rPr>
              <a:t>http://www.cbsnews.com/videos/can-a-mobile-game-reduce-anxiety</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body" idx="4294967295"/>
          </p:nvPr>
        </p:nvSpPr>
        <p:spPr>
          <a:xfrm>
            <a:off x="975359" y="2709333"/>
            <a:ext cx="11054082" cy="5852161"/>
          </a:xfrm>
          <a:prstGeom prst="rect">
            <a:avLst/>
          </a:prstGeom>
        </p:spPr>
        <p:txBody>
          <a:bodyPr lIns="65023" tIns="65023" rIns="65023" bIns="65023" anchor="t"/>
          <a:lstStyle/>
          <a:p>
            <a:pPr lvl="0" marL="364331" indent="-364331"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2000-2010, African American/Latino Internet users increased from 11% - 21% </a:t>
            </a:r>
            <a:endParaRPr sz="3400">
              <a:solidFill>
                <a:srgbClr val="BA063E"/>
              </a:solidFill>
              <a:latin typeface="Arial"/>
              <a:ea typeface="Arial"/>
              <a:cs typeface="Arial"/>
              <a:sym typeface="Arial"/>
            </a:endParaRPr>
          </a:p>
          <a:p>
            <a:pPr lvl="0" marL="364331" indent="-364331"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In California, 58% of Latinos access the Internet (63% of Californians) </a:t>
            </a:r>
            <a:endParaRPr sz="3400">
              <a:solidFill>
                <a:srgbClr val="BA063E"/>
              </a:solidFill>
              <a:latin typeface="Arial"/>
              <a:ea typeface="Arial"/>
              <a:cs typeface="Arial"/>
              <a:sym typeface="Arial"/>
            </a:endParaRPr>
          </a:p>
          <a:p>
            <a:pPr lvl="0" marL="364331" indent="-364331"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Among Internet users, 70% African Americans and English-speaking Latinos use social networking sites, 60% Whites </a:t>
            </a:r>
            <a:endParaRPr sz="3400">
              <a:solidFill>
                <a:srgbClr val="BA063E"/>
              </a:solidFill>
              <a:latin typeface="Arial"/>
              <a:ea typeface="Arial"/>
              <a:cs typeface="Arial"/>
              <a:sym typeface="Arial"/>
            </a:endParaRPr>
          </a:p>
          <a:p>
            <a:pPr lvl="2" marL="485775" indent="-485775"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50% of African Americans visit OSN daily, 33% of Whites</a:t>
            </a:r>
          </a:p>
        </p:txBody>
      </p:sp>
      <p:grpSp>
        <p:nvGrpSpPr>
          <p:cNvPr id="181" name="Group 181"/>
          <p:cNvGrpSpPr/>
          <p:nvPr/>
        </p:nvGrpSpPr>
        <p:grpSpPr>
          <a:xfrm>
            <a:off x="246097" y="298026"/>
            <a:ext cx="12584855" cy="1521743"/>
            <a:chOff x="0" y="0"/>
            <a:chExt cx="12584853" cy="1521742"/>
          </a:xfrm>
        </p:grpSpPr>
        <p:sp>
          <p:nvSpPr>
            <p:cNvPr id="179" name="Shape 179"/>
            <p:cNvSpPr/>
            <p:nvPr/>
          </p:nvSpPr>
          <p:spPr>
            <a:xfrm>
              <a:off x="0" y="0"/>
              <a:ext cx="12584854" cy="1521743"/>
            </a:xfrm>
            <a:prstGeom prst="roundRect">
              <a:avLst>
                <a:gd name="adj" fmla="val 11719"/>
              </a:avLst>
            </a:prstGeom>
            <a:noFill/>
            <a:ln w="38100" cap="flat">
              <a:solidFill>
                <a:srgbClr val="BA063E"/>
              </a:solidFill>
              <a:prstDash val="solid"/>
              <a:round/>
            </a:ln>
            <a:effectLst/>
          </p:spPr>
          <p:txBody>
            <a:bodyPr wrap="square" lIns="65023" tIns="65023" rIns="65023" bIns="65023"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180" name="Shape 180"/>
            <p:cNvSpPr/>
            <p:nvPr/>
          </p:nvSpPr>
          <p:spPr>
            <a:xfrm>
              <a:off x="4473215" y="530871"/>
              <a:ext cx="3638424" cy="46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650240">
                <a:defRPr sz="2400">
                  <a:solidFill>
                    <a:srgbClr val="000000"/>
                  </a:solidFill>
                  <a:latin typeface="Times New Roman"/>
                  <a:ea typeface="Times New Roman"/>
                  <a:cs typeface="Times New Roman"/>
                  <a:sym typeface="Times New Roman"/>
                </a:defRPr>
              </a:lvl1pPr>
            </a:lstStyle>
            <a:p>
              <a:pPr lvl="0">
                <a:defRPr sz="1800"/>
              </a:pPr>
              <a:r>
                <a:rPr sz="2400"/>
                <a:t>Digital Divide Is Decreasing</a:t>
              </a:r>
            </a:p>
          </p:txBody>
        </p:sp>
      </p:gr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85" name="Group 185"/>
          <p:cNvGrpSpPr/>
          <p:nvPr/>
        </p:nvGrpSpPr>
        <p:grpSpPr>
          <a:xfrm>
            <a:off x="153528" y="758613"/>
            <a:ext cx="12742899" cy="8019628"/>
            <a:chOff x="0" y="0"/>
            <a:chExt cx="12742898" cy="8019626"/>
          </a:xfrm>
        </p:grpSpPr>
        <p:sp>
          <p:nvSpPr>
            <p:cNvPr id="183" name="Shape 183"/>
            <p:cNvSpPr/>
            <p:nvPr/>
          </p:nvSpPr>
          <p:spPr>
            <a:xfrm>
              <a:off x="0" y="0"/>
              <a:ext cx="12742899" cy="8019627"/>
            </a:xfrm>
            <a:prstGeom prst="rect">
              <a:avLst/>
            </a:prstGeom>
            <a:solidFill>
              <a:srgbClr val="FFFFFF"/>
            </a:solidFill>
            <a:ln w="12700" cap="flat">
              <a:noFill/>
              <a:miter lim="400000"/>
            </a:ln>
            <a:effectLst/>
          </p:spPr>
          <p:txBody>
            <a:bodyPr wrap="square" lIns="65023" tIns="65023" rIns="65023" bIns="65023" numCol="1" anchor="t">
              <a:noAutofit/>
            </a:bodyPr>
            <a:lstStyle/>
            <a:p>
              <a:pPr lvl="0" algn="l" defTabSz="914400">
                <a:defRPr sz="4400">
                  <a:solidFill>
                    <a:srgbClr val="000000"/>
                  </a:solidFill>
                  <a:latin typeface="Times New Roman"/>
                  <a:ea typeface="Times New Roman"/>
                  <a:cs typeface="Times New Roman"/>
                  <a:sym typeface="Times New Roman"/>
                </a:defRPr>
              </a:pPr>
            </a:p>
          </p:txBody>
        </p:sp>
        <p:pic>
          <p:nvPicPr>
            <p:cNvPr id="184" name="image.jpg"/>
            <p:cNvPicPr/>
            <p:nvPr/>
          </p:nvPicPr>
          <p:blipFill>
            <a:blip r:embed="rId2">
              <a:extLst/>
            </a:blip>
            <a:stretch>
              <a:fillRect/>
            </a:stretch>
          </p:blipFill>
          <p:spPr>
            <a:xfrm>
              <a:off x="0" y="0"/>
              <a:ext cx="12742899" cy="8019627"/>
            </a:xfrm>
            <a:prstGeom prst="rect">
              <a:avLst/>
            </a:prstGeom>
            <a:ln w="12700" cap="flat">
              <a:noFill/>
              <a:miter lim="400000"/>
            </a:ln>
            <a:effectLst/>
          </p:spPr>
        </p:pic>
      </p:grpSp>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7" name="image.png"/>
          <p:cNvPicPr/>
          <p:nvPr/>
        </p:nvPicPr>
        <p:blipFill>
          <a:blip r:embed="rId3">
            <a:extLst/>
          </a:blip>
          <a:stretch>
            <a:fillRect/>
          </a:stretch>
        </p:blipFill>
        <p:spPr>
          <a:xfrm>
            <a:off x="-1" y="454399"/>
            <a:ext cx="12983208" cy="9257389"/>
          </a:xfrm>
          <a:prstGeom prst="rect">
            <a:avLst/>
          </a:prstGeom>
          <a:ln w="12700">
            <a:miter lim="400000"/>
          </a:ln>
        </p:spPr>
      </p:pic>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1" name="image.png"/>
          <p:cNvPicPr/>
          <p:nvPr/>
        </p:nvPicPr>
        <p:blipFill>
          <a:blip r:embed="rId2">
            <a:extLst/>
          </a:blip>
          <a:stretch>
            <a:fillRect/>
          </a:stretch>
        </p:blipFill>
        <p:spPr>
          <a:xfrm>
            <a:off x="-72250" y="-54187"/>
            <a:ext cx="13149300" cy="9861974"/>
          </a:xfrm>
          <a:prstGeom prst="rect">
            <a:avLst/>
          </a:prstGeom>
          <a:ln w="12700">
            <a:miter lim="400000"/>
          </a:ln>
        </p:spPr>
      </p:pic>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3" name="image.png"/>
          <p:cNvPicPr/>
          <p:nvPr/>
        </p:nvPicPr>
        <p:blipFill>
          <a:blip r:embed="rId2">
            <a:extLst/>
          </a:blip>
          <a:stretch>
            <a:fillRect/>
          </a:stretch>
        </p:blipFill>
        <p:spPr>
          <a:xfrm>
            <a:off x="-72250" y="-54187"/>
            <a:ext cx="13149300" cy="9861974"/>
          </a:xfrm>
          <a:prstGeom prst="rect">
            <a:avLst/>
          </a:prstGeom>
          <a:ln w="12700">
            <a:miter lim="400000"/>
          </a:ln>
        </p:spPr>
      </p:pic>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5" name="harris.png" descr="harris.png"/>
          <p:cNvPicPr/>
          <p:nvPr/>
        </p:nvPicPr>
        <p:blipFill>
          <a:blip r:embed="rId3">
            <a:extLst/>
          </a:blip>
          <a:stretch>
            <a:fillRect/>
          </a:stretch>
        </p:blipFill>
        <p:spPr>
          <a:xfrm>
            <a:off x="299291" y="866986"/>
            <a:ext cx="12322680" cy="8453121"/>
          </a:xfrm>
          <a:prstGeom prst="rect">
            <a:avLst/>
          </a:prstGeom>
          <a:ln w="12700">
            <a:miter lim="400000"/>
          </a:ln>
        </p:spPr>
      </p:pic>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body" idx="4294967295"/>
          </p:nvPr>
        </p:nvSpPr>
        <p:spPr>
          <a:xfrm>
            <a:off x="975359" y="2817706"/>
            <a:ext cx="11054082" cy="5852161"/>
          </a:xfrm>
          <a:prstGeom prst="rect">
            <a:avLst/>
          </a:prstGeom>
        </p:spPr>
        <p:txBody>
          <a:bodyPr lIns="65023" tIns="65023" rIns="65023" bIns="65023" anchor="t"/>
          <a:lstStyle/>
          <a:p>
            <a:pPr lvl="0" marL="364331" indent="-364331"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Using social media for HIV prevention/ sex education </a:t>
            </a:r>
            <a:endParaRPr sz="3400">
              <a:solidFill>
                <a:srgbClr val="BA063E"/>
              </a:solidFill>
              <a:latin typeface="Arial"/>
              <a:ea typeface="Arial"/>
              <a:cs typeface="Arial"/>
              <a:sym typeface="Arial"/>
            </a:endParaRPr>
          </a:p>
          <a:p>
            <a:pPr lvl="0" marL="364331" indent="-364331"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Peer-Leader Diffusion Model</a:t>
            </a:r>
          </a:p>
        </p:txBody>
      </p:sp>
      <p:pic>
        <p:nvPicPr>
          <p:cNvPr id="200" name="Facebook_Logo_F_13.png" descr="Facebook_Logo_F_13"/>
          <p:cNvPicPr/>
          <p:nvPr/>
        </p:nvPicPr>
        <p:blipFill>
          <a:blip r:embed="rId2">
            <a:extLst/>
          </a:blip>
          <a:stretch>
            <a:fillRect/>
          </a:stretch>
        </p:blipFill>
        <p:spPr>
          <a:xfrm>
            <a:off x="1350150" y="6159217"/>
            <a:ext cx="2059095" cy="2059095"/>
          </a:xfrm>
          <a:prstGeom prst="rect">
            <a:avLst/>
          </a:prstGeom>
          <a:ln w="12700">
            <a:miter lim="400000"/>
          </a:ln>
        </p:spPr>
      </p:pic>
      <p:grpSp>
        <p:nvGrpSpPr>
          <p:cNvPr id="204" name="Group 204"/>
          <p:cNvGrpSpPr/>
          <p:nvPr/>
        </p:nvGrpSpPr>
        <p:grpSpPr>
          <a:xfrm>
            <a:off x="3883377" y="6953955"/>
            <a:ext cx="1300481" cy="541868"/>
            <a:chOff x="0" y="0"/>
            <a:chExt cx="1300480" cy="541866"/>
          </a:xfrm>
        </p:grpSpPr>
        <p:sp>
          <p:nvSpPr>
            <p:cNvPr id="201" name="Shape 201"/>
            <p:cNvSpPr/>
            <p:nvPr/>
          </p:nvSpPr>
          <p:spPr>
            <a:xfrm>
              <a:off x="203200" y="0"/>
              <a:ext cx="1097281" cy="5418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00" y="0"/>
                  </a:moveTo>
                  <a:lnTo>
                    <a:pt x="15200" y="5400"/>
                  </a:lnTo>
                  <a:lnTo>
                    <a:pt x="0" y="5400"/>
                  </a:lnTo>
                  <a:lnTo>
                    <a:pt x="0" y="16200"/>
                  </a:lnTo>
                  <a:lnTo>
                    <a:pt x="15200" y="16200"/>
                  </a:lnTo>
                  <a:lnTo>
                    <a:pt x="15200" y="21600"/>
                  </a:lnTo>
                  <a:lnTo>
                    <a:pt x="21600" y="10800"/>
                  </a:lnTo>
                  <a:lnTo>
                    <a:pt x="15200" y="0"/>
                  </a:lnTo>
                  <a:close/>
                </a:path>
              </a:pathLst>
            </a:custGeom>
            <a:solidFill>
              <a:srgbClr val="000000">
                <a:alpha val="45881"/>
              </a:srgbClr>
            </a:solidFill>
            <a:ln w="12700" cap="flat">
              <a:solidFill>
                <a:srgbClr val="FFFF66"/>
              </a:solidFill>
              <a:prstDash val="sysDot"/>
              <a:miter lim="800000"/>
            </a:ln>
            <a:effectLst/>
          </p:spPr>
          <p:txBody>
            <a:bodyPr wrap="square" lIns="65023" tIns="65023" rIns="65023" bIns="65023" numCol="1" anchor="ctr">
              <a:noAutofit/>
            </a:bodyPr>
            <a:lstStyle/>
            <a:p>
              <a:pPr lvl="0" algn="l" defTabSz="914400">
                <a:defRPr b="1" sz="4400">
                  <a:solidFill>
                    <a:srgbClr val="BA063E"/>
                  </a:solidFill>
                  <a:latin typeface="Copperplate Gothic Bold"/>
                  <a:ea typeface="Copperplate Gothic Bold"/>
                  <a:cs typeface="Copperplate Gothic Bold"/>
                  <a:sym typeface="Copperplate Gothic Bold"/>
                </a:defRPr>
              </a:pPr>
            </a:p>
          </p:txBody>
        </p:sp>
        <p:sp>
          <p:nvSpPr>
            <p:cNvPr id="202" name="Shape 202"/>
            <p:cNvSpPr/>
            <p:nvPr/>
          </p:nvSpPr>
          <p:spPr>
            <a:xfrm>
              <a:off x="81279" y="135466"/>
              <a:ext cx="81281" cy="270935"/>
            </a:xfrm>
            <a:prstGeom prst="rect">
              <a:avLst/>
            </a:prstGeom>
            <a:solidFill>
              <a:srgbClr val="000000">
                <a:alpha val="45881"/>
              </a:srgbClr>
            </a:solidFill>
            <a:ln w="12700" cap="flat">
              <a:solidFill>
                <a:srgbClr val="FFFF66"/>
              </a:solidFill>
              <a:prstDash val="sysDot"/>
              <a:miter lim="800000"/>
            </a:ln>
            <a:effectLst/>
          </p:spPr>
          <p:txBody>
            <a:bodyPr wrap="square" lIns="65023" tIns="65023" rIns="65023" bIns="65023" numCol="1" anchor="ctr">
              <a:noAutofit/>
            </a:bodyPr>
            <a:lstStyle/>
            <a:p>
              <a:pPr lvl="0" algn="l" defTabSz="914400">
                <a:defRPr b="1" sz="4400">
                  <a:solidFill>
                    <a:srgbClr val="BA063E"/>
                  </a:solidFill>
                  <a:latin typeface="Copperplate Gothic Bold"/>
                  <a:ea typeface="Copperplate Gothic Bold"/>
                  <a:cs typeface="Copperplate Gothic Bold"/>
                  <a:sym typeface="Copperplate Gothic Bold"/>
                </a:defRPr>
              </a:pPr>
            </a:p>
          </p:txBody>
        </p:sp>
        <p:sp>
          <p:nvSpPr>
            <p:cNvPr id="203" name="Shape 203"/>
            <p:cNvSpPr/>
            <p:nvPr/>
          </p:nvSpPr>
          <p:spPr>
            <a:xfrm>
              <a:off x="-1" y="135466"/>
              <a:ext cx="40641" cy="270935"/>
            </a:xfrm>
            <a:prstGeom prst="rect">
              <a:avLst/>
            </a:prstGeom>
            <a:solidFill>
              <a:srgbClr val="000000">
                <a:alpha val="45881"/>
              </a:srgbClr>
            </a:solidFill>
            <a:ln w="12700" cap="flat">
              <a:solidFill>
                <a:srgbClr val="FFFF66"/>
              </a:solidFill>
              <a:prstDash val="sysDot"/>
              <a:miter lim="800000"/>
            </a:ln>
            <a:effectLst/>
          </p:spPr>
          <p:txBody>
            <a:bodyPr wrap="square" lIns="65023" tIns="65023" rIns="65023" bIns="65023" numCol="1" anchor="ctr">
              <a:noAutofit/>
            </a:bodyPr>
            <a:lstStyle/>
            <a:p>
              <a:pPr lvl="0" algn="l" defTabSz="914400">
                <a:defRPr b="1" sz="4400">
                  <a:solidFill>
                    <a:srgbClr val="BA063E"/>
                  </a:solidFill>
                  <a:latin typeface="Copperplate Gothic Bold"/>
                  <a:ea typeface="Copperplate Gothic Bold"/>
                  <a:cs typeface="Copperplate Gothic Bold"/>
                  <a:sym typeface="Copperplate Gothic Bold"/>
                </a:defRPr>
              </a:pPr>
            </a:p>
          </p:txBody>
        </p:sp>
      </p:grpSp>
      <p:pic>
        <p:nvPicPr>
          <p:cNvPr id="205" name="ViralIdeaDiffusion.png" descr="ViralIdeaDiffusion"/>
          <p:cNvPicPr/>
          <p:nvPr/>
        </p:nvPicPr>
        <p:blipFill>
          <a:blip r:embed="rId3">
            <a:extLst/>
          </a:blip>
          <a:stretch>
            <a:fillRect/>
          </a:stretch>
        </p:blipFill>
        <p:spPr>
          <a:xfrm>
            <a:off x="6330808" y="5229013"/>
            <a:ext cx="3799841" cy="3447628"/>
          </a:xfrm>
          <a:prstGeom prst="rect">
            <a:avLst/>
          </a:prstGeom>
          <a:ln w="12700">
            <a:miter lim="400000"/>
          </a:ln>
        </p:spPr>
      </p:pic>
      <p:grpSp>
        <p:nvGrpSpPr>
          <p:cNvPr id="208" name="Group 208"/>
          <p:cNvGrpSpPr/>
          <p:nvPr/>
        </p:nvGrpSpPr>
        <p:grpSpPr>
          <a:xfrm>
            <a:off x="246097" y="298026"/>
            <a:ext cx="12584855" cy="1521743"/>
            <a:chOff x="0" y="0"/>
            <a:chExt cx="12584853" cy="1521742"/>
          </a:xfrm>
        </p:grpSpPr>
        <p:sp>
          <p:nvSpPr>
            <p:cNvPr id="206" name="Shape 206"/>
            <p:cNvSpPr/>
            <p:nvPr/>
          </p:nvSpPr>
          <p:spPr>
            <a:xfrm>
              <a:off x="0" y="0"/>
              <a:ext cx="12584854" cy="1521743"/>
            </a:xfrm>
            <a:prstGeom prst="roundRect">
              <a:avLst>
                <a:gd name="adj" fmla="val 11719"/>
              </a:avLst>
            </a:prstGeom>
            <a:noFill/>
            <a:ln w="38100" cap="flat">
              <a:solidFill>
                <a:srgbClr val="BA063E"/>
              </a:solidFill>
              <a:prstDash val="solid"/>
              <a:round/>
            </a:ln>
            <a:effectLst/>
          </p:spPr>
          <p:txBody>
            <a:bodyPr wrap="square" lIns="65023" tIns="65023" rIns="65023" bIns="65023"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207" name="Shape 207"/>
            <p:cNvSpPr/>
            <p:nvPr/>
          </p:nvSpPr>
          <p:spPr>
            <a:xfrm>
              <a:off x="4420827" y="359421"/>
              <a:ext cx="3743199" cy="80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p>
              <a:pPr lvl="0" defTabSz="650240">
                <a:defRPr sz="1800">
                  <a:solidFill>
                    <a:srgbClr val="000000"/>
                  </a:solidFill>
                </a:defRPr>
              </a:pPr>
              <a:r>
                <a:rPr sz="2400">
                  <a:latin typeface="Times New Roman"/>
                  <a:ea typeface="Times New Roman"/>
                  <a:cs typeface="Times New Roman"/>
                  <a:sym typeface="Times New Roman"/>
                </a:rPr>
                <a:t>HOPE</a:t>
              </a:r>
              <a:endParaRPr sz="2400">
                <a:latin typeface="Times New Roman"/>
                <a:ea typeface="Times New Roman"/>
                <a:cs typeface="Times New Roman"/>
                <a:sym typeface="Times New Roman"/>
              </a:endParaRPr>
            </a:p>
            <a:p>
              <a:pPr lvl="0" defTabSz="650240">
                <a:defRPr sz="1800">
                  <a:solidFill>
                    <a:srgbClr val="000000"/>
                  </a:solidFill>
                </a:defRPr>
              </a:pPr>
              <a:r>
                <a:rPr sz="2400">
                  <a:latin typeface="Times New Roman"/>
                  <a:ea typeface="Times New Roman"/>
                  <a:cs typeface="Times New Roman"/>
                  <a:sym typeface="Times New Roman"/>
                </a:rPr>
                <a:t>For HIV Prevention and Care</a:t>
              </a:r>
            </a:p>
          </p:txBody>
        </p:sp>
      </p:grpSp>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body" idx="4294967295"/>
          </p:nvPr>
        </p:nvSpPr>
        <p:spPr>
          <a:xfrm>
            <a:off x="1282417" y="3113475"/>
            <a:ext cx="10439966" cy="5321583"/>
          </a:xfrm>
          <a:prstGeom prst="rect">
            <a:avLst/>
          </a:prstGeom>
        </p:spPr>
        <p:txBody>
          <a:bodyPr lIns="65023" tIns="65023" rIns="65023" bIns="65023" anchor="t"/>
          <a:lstStyle/>
          <a:p>
            <a:pPr lvl="0" marL="364331" indent="-364331" defTabSz="914400">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Sample:</a:t>
            </a:r>
            <a:endParaRPr sz="3400">
              <a:solidFill>
                <a:srgbClr val="BA063E"/>
              </a:solidFill>
              <a:latin typeface="Arial"/>
              <a:ea typeface="Arial"/>
              <a:cs typeface="Arial"/>
              <a:sym typeface="Arial"/>
            </a:endParaRPr>
          </a:p>
          <a:p>
            <a:pPr lvl="1" marL="804182" indent="-346982" defTabSz="914400">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Primarily Latino and African American men who have sex with men (MSM)</a:t>
            </a:r>
            <a:endParaRPr sz="3400">
              <a:solidFill>
                <a:srgbClr val="BA063E"/>
              </a:solidFill>
              <a:latin typeface="Arial"/>
              <a:ea typeface="Arial"/>
              <a:cs typeface="Arial"/>
              <a:sym typeface="Arial"/>
            </a:endParaRPr>
          </a:p>
          <a:p>
            <a:pPr lvl="1" marL="804182" indent="-346982" defTabSz="914400">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Living in the Los Angeles area</a:t>
            </a:r>
            <a:endParaRPr sz="3400">
              <a:solidFill>
                <a:srgbClr val="BA063E"/>
              </a:solidFill>
              <a:latin typeface="Arial"/>
              <a:ea typeface="Arial"/>
              <a:cs typeface="Arial"/>
              <a:sym typeface="Arial"/>
            </a:endParaRPr>
          </a:p>
          <a:p>
            <a:pPr lvl="1" marL="804182" indent="-346982" defTabSz="914400">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120 participants</a:t>
            </a:r>
            <a:endParaRPr sz="3400">
              <a:solidFill>
                <a:srgbClr val="BA063E"/>
              </a:solidFill>
              <a:latin typeface="Arial"/>
              <a:ea typeface="Arial"/>
              <a:cs typeface="Arial"/>
              <a:sym typeface="Arial"/>
            </a:endParaRPr>
          </a:p>
          <a:p>
            <a:pPr lvl="1" marL="804182" indent="-346982" defTabSz="914400">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18 peer leaders</a:t>
            </a:r>
          </a:p>
        </p:txBody>
      </p:sp>
      <p:grpSp>
        <p:nvGrpSpPr>
          <p:cNvPr id="213" name="Group 213"/>
          <p:cNvGrpSpPr/>
          <p:nvPr/>
        </p:nvGrpSpPr>
        <p:grpSpPr>
          <a:xfrm>
            <a:off x="246097" y="298026"/>
            <a:ext cx="12584855" cy="1521743"/>
            <a:chOff x="0" y="0"/>
            <a:chExt cx="12584853" cy="1521742"/>
          </a:xfrm>
        </p:grpSpPr>
        <p:sp>
          <p:nvSpPr>
            <p:cNvPr id="211" name="Shape 211"/>
            <p:cNvSpPr/>
            <p:nvPr/>
          </p:nvSpPr>
          <p:spPr>
            <a:xfrm>
              <a:off x="0" y="0"/>
              <a:ext cx="12584854" cy="1521743"/>
            </a:xfrm>
            <a:prstGeom prst="roundRect">
              <a:avLst>
                <a:gd name="adj" fmla="val 11719"/>
              </a:avLst>
            </a:prstGeom>
            <a:noFill/>
            <a:ln w="38100" cap="flat">
              <a:solidFill>
                <a:srgbClr val="BA063E"/>
              </a:solidFill>
              <a:prstDash val="solid"/>
              <a:round/>
            </a:ln>
            <a:effectLst/>
          </p:spPr>
          <p:txBody>
            <a:bodyPr wrap="square" lIns="65023" tIns="65023" rIns="65023" bIns="65023"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212" name="Shape 212"/>
            <p:cNvSpPr/>
            <p:nvPr/>
          </p:nvSpPr>
          <p:spPr>
            <a:xfrm>
              <a:off x="5763927" y="530871"/>
              <a:ext cx="1057000" cy="46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650240">
                <a:defRPr sz="2400">
                  <a:solidFill>
                    <a:srgbClr val="000000"/>
                  </a:solidFill>
                  <a:latin typeface="Times New Roman"/>
                  <a:ea typeface="Times New Roman"/>
                  <a:cs typeface="Times New Roman"/>
                  <a:sym typeface="Times New Roman"/>
                </a:defRPr>
              </a:lvl1pPr>
            </a:lstStyle>
            <a:p>
              <a:pPr lvl="0">
                <a:defRPr sz="1800"/>
              </a:pPr>
              <a:r>
                <a:rPr sz="2400"/>
                <a:t>Sample</a:t>
              </a:r>
            </a:p>
          </p:txBody>
        </p:sp>
      </p:gr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body" idx="4294967295"/>
          </p:nvPr>
        </p:nvSpPr>
        <p:spPr>
          <a:xfrm>
            <a:off x="975359" y="2817706"/>
            <a:ext cx="11054082" cy="5852161"/>
          </a:xfrm>
          <a:prstGeom prst="rect">
            <a:avLst/>
          </a:prstGeom>
        </p:spPr>
        <p:txBody>
          <a:bodyPr lIns="65023" tIns="65023" rIns="65023" bIns="65023" anchor="t"/>
          <a:lstStyle/>
          <a:p>
            <a:pPr lvl="0" marL="364331" indent="-364331" defTabSz="914400">
              <a:spcBef>
                <a:spcPts val="500"/>
              </a:spcBef>
              <a:buClr>
                <a:srgbClr val="BA063E"/>
              </a:buClr>
              <a:buSzPct val="100000"/>
              <a:buFont typeface="Wingdings"/>
              <a:buChar char="▪"/>
              <a:defRPr sz="1800">
                <a:solidFill>
                  <a:srgbClr val="000000"/>
                </a:solidFill>
              </a:defRPr>
            </a:pPr>
            <a:r>
              <a:rPr sz="3400">
                <a:solidFill>
                  <a:srgbClr val="BA063E"/>
                </a:solidFill>
                <a:latin typeface="Arial"/>
                <a:ea typeface="Arial"/>
                <a:cs typeface="Arial"/>
                <a:sym typeface="Arial"/>
              </a:rPr>
              <a:t>Control group            Peer leaders discuss general health topics</a:t>
            </a:r>
            <a:endParaRPr sz="3400">
              <a:solidFill>
                <a:srgbClr val="BA063E"/>
              </a:solidFill>
              <a:latin typeface="Arial"/>
              <a:ea typeface="Arial"/>
              <a:cs typeface="Arial"/>
              <a:sym typeface="Arial"/>
            </a:endParaRPr>
          </a:p>
          <a:p>
            <a:pPr lvl="0" marL="364331" indent="-364331" defTabSz="914400">
              <a:spcBef>
                <a:spcPts val="500"/>
              </a:spcBef>
              <a:buClr>
                <a:srgbClr val="BA063E"/>
              </a:buClr>
              <a:buSzPct val="100000"/>
              <a:buFont typeface="Wingdings"/>
              <a:buChar char="▪"/>
              <a:defRPr sz="1800">
                <a:solidFill>
                  <a:srgbClr val="000000"/>
                </a:solidFill>
              </a:defRPr>
            </a:pPr>
            <a:r>
              <a:rPr sz="3400">
                <a:solidFill>
                  <a:srgbClr val="BA063E"/>
                </a:solidFill>
                <a:latin typeface="Arial"/>
                <a:ea typeface="Arial"/>
                <a:cs typeface="Arial"/>
                <a:sym typeface="Arial"/>
              </a:rPr>
              <a:t>Experimental Group          Peer leaders discuss HIV education topics</a:t>
            </a:r>
            <a:endParaRPr sz="3400">
              <a:solidFill>
                <a:srgbClr val="BA063E"/>
              </a:solidFill>
              <a:latin typeface="Arial"/>
              <a:ea typeface="Arial"/>
              <a:cs typeface="Arial"/>
              <a:sym typeface="Arial"/>
            </a:endParaRPr>
          </a:p>
          <a:p>
            <a:pPr lvl="0" marL="364331" indent="-364331" defTabSz="914400">
              <a:spcBef>
                <a:spcPts val="500"/>
              </a:spcBef>
              <a:buClr>
                <a:srgbClr val="BA063E"/>
              </a:buClr>
              <a:buSzPct val="100000"/>
              <a:buFont typeface="Wingdings"/>
              <a:buChar char="▪"/>
              <a:defRPr sz="1800">
                <a:solidFill>
                  <a:srgbClr val="000000"/>
                </a:solidFill>
              </a:defRPr>
            </a:pPr>
            <a:r>
              <a:rPr sz="3400">
                <a:solidFill>
                  <a:srgbClr val="BA063E"/>
                </a:solidFill>
                <a:latin typeface="Arial"/>
                <a:ea typeface="Arial"/>
                <a:cs typeface="Arial"/>
                <a:sym typeface="Arial"/>
              </a:rPr>
              <a:t>Aims:</a:t>
            </a:r>
            <a:endParaRPr sz="3400">
              <a:solidFill>
                <a:srgbClr val="BA063E"/>
              </a:solidFill>
              <a:latin typeface="Arial"/>
              <a:ea typeface="Arial"/>
              <a:cs typeface="Arial"/>
              <a:sym typeface="Arial"/>
            </a:endParaRPr>
          </a:p>
          <a:p>
            <a:pPr lvl="1" marL="804182" indent="-346982" defTabSz="914400">
              <a:spcBef>
                <a:spcPts val="500"/>
              </a:spcBef>
              <a:buClr>
                <a:srgbClr val="BA063E"/>
              </a:buClr>
              <a:buSzPct val="100000"/>
              <a:buFont typeface="Wingdings"/>
              <a:buChar char="•"/>
              <a:defRPr sz="1800">
                <a:solidFill>
                  <a:srgbClr val="000000"/>
                </a:solidFill>
              </a:defRPr>
            </a:pPr>
            <a:r>
              <a:rPr sz="3400">
                <a:solidFill>
                  <a:srgbClr val="BA063E"/>
                </a:solidFill>
                <a:latin typeface="Arial"/>
                <a:ea typeface="Arial"/>
                <a:cs typeface="Arial"/>
                <a:sym typeface="Arial"/>
              </a:rPr>
              <a:t>Home-based HIV testing</a:t>
            </a:r>
            <a:endParaRPr sz="3400">
              <a:solidFill>
                <a:srgbClr val="BA063E"/>
              </a:solidFill>
              <a:latin typeface="Arial"/>
              <a:ea typeface="Arial"/>
              <a:cs typeface="Arial"/>
              <a:sym typeface="Arial"/>
            </a:endParaRPr>
          </a:p>
          <a:p>
            <a:pPr lvl="1" marL="804182" indent="-346982" defTabSz="914400">
              <a:spcBef>
                <a:spcPts val="500"/>
              </a:spcBef>
              <a:buClr>
                <a:srgbClr val="BA063E"/>
              </a:buClr>
              <a:buSzPct val="100000"/>
              <a:buFont typeface="Wingdings"/>
              <a:buChar char="•"/>
              <a:defRPr sz="1800">
                <a:solidFill>
                  <a:srgbClr val="000000"/>
                </a:solidFill>
              </a:defRPr>
            </a:pPr>
            <a:r>
              <a:rPr sz="3400">
                <a:solidFill>
                  <a:srgbClr val="BA063E"/>
                </a:solidFill>
                <a:latin typeface="Arial"/>
                <a:ea typeface="Arial"/>
                <a:cs typeface="Arial"/>
                <a:sym typeface="Arial"/>
              </a:rPr>
              <a:t>Self-reported sexual behaviors</a:t>
            </a:r>
            <a:endParaRPr sz="3400">
              <a:solidFill>
                <a:srgbClr val="BA063E"/>
              </a:solidFill>
              <a:latin typeface="Arial"/>
              <a:ea typeface="Arial"/>
              <a:cs typeface="Arial"/>
              <a:sym typeface="Arial"/>
            </a:endParaRPr>
          </a:p>
          <a:p>
            <a:pPr lvl="1" marL="804182" indent="-346982" defTabSz="914400">
              <a:spcBef>
                <a:spcPts val="500"/>
              </a:spcBef>
              <a:buClr>
                <a:srgbClr val="BA063E"/>
              </a:buClr>
              <a:buSzPct val="100000"/>
              <a:buFont typeface="Wingdings"/>
              <a:buChar char="•"/>
              <a:defRPr sz="1800">
                <a:solidFill>
                  <a:srgbClr val="000000"/>
                </a:solidFill>
              </a:defRPr>
            </a:pPr>
            <a:r>
              <a:rPr sz="3400">
                <a:solidFill>
                  <a:srgbClr val="BA063E"/>
                </a:solidFill>
                <a:latin typeface="Arial"/>
                <a:ea typeface="Arial"/>
                <a:cs typeface="Arial"/>
                <a:sym typeface="Arial"/>
              </a:rPr>
              <a:t>Reduction in stigma</a:t>
            </a:r>
          </a:p>
        </p:txBody>
      </p:sp>
      <p:sp>
        <p:nvSpPr>
          <p:cNvPr id="216" name="Shape 216"/>
          <p:cNvSpPr/>
          <p:nvPr/>
        </p:nvSpPr>
        <p:spPr>
          <a:xfrm>
            <a:off x="4334933" y="3142826"/>
            <a:ext cx="1192107" cy="216748"/>
          </a:xfrm>
          <a:prstGeom prst="rightArrow">
            <a:avLst>
              <a:gd name="adj1" fmla="val 50000"/>
              <a:gd name="adj2" fmla="val 35163"/>
            </a:avLst>
          </a:prstGeom>
          <a:solidFill>
            <a:srgbClr val="FFFF66"/>
          </a:solidFill>
          <a:ln w="25400">
            <a:solidFill>
              <a:srgbClr val="FFE21C"/>
            </a:solidFill>
            <a:round/>
          </a:ln>
        </p:spPr>
        <p:txBody>
          <a:bodyPr lIns="65023" tIns="65023" rIns="65023" bIns="65023" anchor="ctr"/>
          <a:lstStyle/>
          <a:p>
            <a:pPr lvl="0" defTabSz="650240">
              <a:defRPr sz="2400">
                <a:solidFill>
                  <a:srgbClr val="CCFF99"/>
                </a:solidFill>
                <a:latin typeface="Times New Roman"/>
                <a:ea typeface="Times New Roman"/>
                <a:cs typeface="Times New Roman"/>
                <a:sym typeface="Times New Roman"/>
              </a:defRPr>
            </a:pPr>
          </a:p>
        </p:txBody>
      </p:sp>
      <p:sp>
        <p:nvSpPr>
          <p:cNvPr id="217" name="Shape 217"/>
          <p:cNvSpPr/>
          <p:nvPr/>
        </p:nvSpPr>
        <p:spPr>
          <a:xfrm>
            <a:off x="5527039" y="4226559"/>
            <a:ext cx="975361" cy="216748"/>
          </a:xfrm>
          <a:prstGeom prst="rightArrow">
            <a:avLst>
              <a:gd name="adj1" fmla="val 50000"/>
              <a:gd name="adj2" fmla="val 35156"/>
            </a:avLst>
          </a:prstGeom>
          <a:solidFill>
            <a:srgbClr val="FFFF66"/>
          </a:solidFill>
          <a:ln w="25400">
            <a:solidFill>
              <a:srgbClr val="FFE21C"/>
            </a:solidFill>
            <a:round/>
          </a:ln>
        </p:spPr>
        <p:txBody>
          <a:bodyPr lIns="65023" tIns="65023" rIns="65023" bIns="65023" anchor="ctr"/>
          <a:lstStyle/>
          <a:p>
            <a:pPr lvl="0" defTabSz="650240">
              <a:defRPr sz="2400">
                <a:solidFill>
                  <a:srgbClr val="000000"/>
                </a:solidFill>
                <a:latin typeface="Calibri"/>
                <a:ea typeface="Calibri"/>
                <a:cs typeface="Calibri"/>
                <a:sym typeface="Calibri"/>
              </a:defRPr>
            </a:pPr>
          </a:p>
        </p:txBody>
      </p:sp>
      <p:grpSp>
        <p:nvGrpSpPr>
          <p:cNvPr id="220" name="Group 220"/>
          <p:cNvGrpSpPr/>
          <p:nvPr/>
        </p:nvGrpSpPr>
        <p:grpSpPr>
          <a:xfrm>
            <a:off x="246097" y="298026"/>
            <a:ext cx="12584855" cy="1521743"/>
            <a:chOff x="0" y="0"/>
            <a:chExt cx="12584853" cy="1521742"/>
          </a:xfrm>
        </p:grpSpPr>
        <p:sp>
          <p:nvSpPr>
            <p:cNvPr id="218" name="Shape 218"/>
            <p:cNvSpPr/>
            <p:nvPr/>
          </p:nvSpPr>
          <p:spPr>
            <a:xfrm>
              <a:off x="0" y="0"/>
              <a:ext cx="12584854" cy="1521743"/>
            </a:xfrm>
            <a:prstGeom prst="roundRect">
              <a:avLst>
                <a:gd name="adj" fmla="val 11719"/>
              </a:avLst>
            </a:prstGeom>
            <a:noFill/>
            <a:ln w="38100" cap="flat">
              <a:solidFill>
                <a:srgbClr val="BA063E"/>
              </a:solidFill>
              <a:prstDash val="solid"/>
              <a:round/>
            </a:ln>
            <a:effectLst/>
          </p:spPr>
          <p:txBody>
            <a:bodyPr wrap="square" lIns="65023" tIns="65023" rIns="65023" bIns="65023"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219" name="Shape 219"/>
            <p:cNvSpPr/>
            <p:nvPr/>
          </p:nvSpPr>
          <p:spPr>
            <a:xfrm>
              <a:off x="4904742" y="530871"/>
              <a:ext cx="2775370" cy="46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650240">
                <a:defRPr sz="2400">
                  <a:solidFill>
                    <a:srgbClr val="000000"/>
                  </a:solidFill>
                  <a:latin typeface="Times New Roman"/>
                  <a:ea typeface="Times New Roman"/>
                  <a:cs typeface="Times New Roman"/>
                  <a:sym typeface="Times New Roman"/>
                </a:defRPr>
              </a:lvl1pPr>
            </a:lstStyle>
            <a:p>
              <a:pPr lvl="0">
                <a:defRPr sz="1800"/>
              </a:pPr>
              <a:r>
                <a:rPr sz="2400"/>
                <a:t>Intervention Methods</a:t>
              </a:r>
            </a:p>
          </p:txBody>
        </p:sp>
      </p:grpSp>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title" idx="4294967295"/>
          </p:nvPr>
        </p:nvSpPr>
        <p:spPr>
          <a:xfrm>
            <a:off x="975359" y="866986"/>
            <a:ext cx="11054082" cy="1625601"/>
          </a:xfrm>
          <a:prstGeom prst="rect">
            <a:avLst/>
          </a:prstGeom>
          <a:ln w="38100">
            <a:solidFill>
              <a:srgbClr val="BA063E"/>
            </a:solidFill>
            <a:round/>
          </a:ln>
        </p:spPr>
        <p:txBody>
          <a:bodyPr lIns="65023" tIns="65023" rIns="65023" bIns="65023"/>
          <a:lstStyle>
            <a:lvl1pPr algn="ctr" defTabSz="914400">
              <a:lnSpc>
                <a:spcPct val="100000"/>
              </a:lnSpc>
              <a:defRPr b="1" cap="none" sz="4400">
                <a:solidFill>
                  <a:srgbClr val="BA063E"/>
                </a:solidFill>
                <a:latin typeface="Copperplate Gothic Bold"/>
                <a:ea typeface="Copperplate Gothic Bold"/>
                <a:cs typeface="Copperplate Gothic Bold"/>
                <a:sym typeface="Copperplate Gothic Bold"/>
              </a:defRPr>
            </a:lvl1pPr>
          </a:lstStyle>
          <a:p>
            <a:pPr lvl="0">
              <a:defRPr b="0" sz="1800">
                <a:solidFill>
                  <a:srgbClr val="000000"/>
                </a:solidFill>
              </a:defRPr>
            </a:pPr>
            <a:r>
              <a:rPr b="1" sz="4400">
                <a:solidFill>
                  <a:srgbClr val="BA063E"/>
                </a:solidFill>
              </a:rPr>
              <a:t>Peer Leader Recruitment Plan</a:t>
            </a:r>
          </a:p>
        </p:txBody>
      </p:sp>
      <p:sp>
        <p:nvSpPr>
          <p:cNvPr id="223" name="Shape 223"/>
          <p:cNvSpPr/>
          <p:nvPr>
            <p:ph type="body" idx="4294967295"/>
          </p:nvPr>
        </p:nvSpPr>
        <p:spPr>
          <a:xfrm>
            <a:off x="975359" y="2817706"/>
            <a:ext cx="11054082" cy="5852161"/>
          </a:xfrm>
          <a:prstGeom prst="rect">
            <a:avLst/>
          </a:prstGeom>
        </p:spPr>
        <p:txBody>
          <a:bodyPr lIns="65023" tIns="65023" rIns="65023" bIns="65023" anchor="t"/>
          <a:lstStyle/>
          <a:p>
            <a:pPr lvl="0" marL="364331" indent="-364331" defTabSz="914400">
              <a:lnSpc>
                <a:spcPct val="80000"/>
              </a:lnSpc>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Partnering with Community Outreach</a:t>
            </a:r>
            <a:endParaRPr sz="3400">
              <a:solidFill>
                <a:srgbClr val="BA063E"/>
              </a:solidFill>
              <a:latin typeface="Arial"/>
              <a:ea typeface="Arial"/>
              <a:cs typeface="Arial"/>
              <a:sym typeface="Arial"/>
            </a:endParaRPr>
          </a:p>
          <a:p>
            <a:pPr lvl="2" marL="800100" indent="-400050" defTabSz="914400">
              <a:lnSpc>
                <a:spcPct val="80000"/>
              </a:lnSpc>
              <a:spcBef>
                <a:spcPts val="400"/>
              </a:spcBef>
              <a:buClr>
                <a:srgbClr val="BA063E"/>
              </a:buClr>
              <a:buSzPct val="100000"/>
              <a:buFont typeface="Arial"/>
              <a:buChar char="•"/>
              <a:defRPr sz="1800">
                <a:solidFill>
                  <a:srgbClr val="000000"/>
                </a:solidFill>
              </a:defRPr>
            </a:pPr>
            <a:r>
              <a:rPr sz="2800">
                <a:solidFill>
                  <a:srgbClr val="BA063E"/>
                </a:solidFill>
                <a:latin typeface="Arial"/>
                <a:ea typeface="Arial"/>
                <a:cs typeface="Arial"/>
                <a:sym typeface="Arial"/>
              </a:rPr>
              <a:t>Fliers</a:t>
            </a:r>
            <a:endParaRPr sz="2800">
              <a:solidFill>
                <a:srgbClr val="BA063E"/>
              </a:solidFill>
              <a:latin typeface="Arial"/>
              <a:ea typeface="Arial"/>
              <a:cs typeface="Arial"/>
              <a:sym typeface="Arial"/>
            </a:endParaRPr>
          </a:p>
          <a:p>
            <a:pPr lvl="2" marL="800100" indent="-400050" defTabSz="914400">
              <a:lnSpc>
                <a:spcPct val="80000"/>
              </a:lnSpc>
              <a:spcBef>
                <a:spcPts val="400"/>
              </a:spcBef>
              <a:buClr>
                <a:srgbClr val="BA063E"/>
              </a:buClr>
              <a:buSzPct val="100000"/>
              <a:buFont typeface="Arial"/>
              <a:buChar char="•"/>
              <a:defRPr sz="1800">
                <a:solidFill>
                  <a:srgbClr val="000000"/>
                </a:solidFill>
              </a:defRPr>
            </a:pPr>
            <a:r>
              <a:rPr sz="2800">
                <a:solidFill>
                  <a:srgbClr val="BA063E"/>
                </a:solidFill>
                <a:latin typeface="Arial"/>
                <a:ea typeface="Arial"/>
                <a:cs typeface="Arial"/>
                <a:sym typeface="Arial"/>
              </a:rPr>
              <a:t>Discussion Boards</a:t>
            </a:r>
            <a:endParaRPr sz="2800">
              <a:solidFill>
                <a:srgbClr val="BA063E"/>
              </a:solidFill>
              <a:latin typeface="Arial"/>
              <a:ea typeface="Arial"/>
              <a:cs typeface="Arial"/>
              <a:sym typeface="Arial"/>
            </a:endParaRPr>
          </a:p>
          <a:p>
            <a:pPr lvl="2" marL="800100" indent="-400050" defTabSz="914400">
              <a:lnSpc>
                <a:spcPct val="80000"/>
              </a:lnSpc>
              <a:spcBef>
                <a:spcPts val="400"/>
              </a:spcBef>
              <a:buClr>
                <a:srgbClr val="BA063E"/>
              </a:buClr>
              <a:buSzPct val="100000"/>
              <a:buFont typeface="Arial"/>
              <a:buChar char="•"/>
              <a:defRPr sz="1800">
                <a:solidFill>
                  <a:srgbClr val="000000"/>
                </a:solidFill>
              </a:defRPr>
            </a:pPr>
            <a:r>
              <a:rPr sz="2800">
                <a:solidFill>
                  <a:srgbClr val="BA063E"/>
                </a:solidFill>
                <a:latin typeface="Arial"/>
                <a:ea typeface="Arial"/>
                <a:cs typeface="Arial"/>
                <a:sym typeface="Arial"/>
              </a:rPr>
              <a:t>Live Presentations</a:t>
            </a:r>
          </a:p>
        </p:txBody>
      </p:sp>
      <p:pic>
        <p:nvPicPr>
          <p:cNvPr id="224" name="APLA.jpg" descr="APLA"/>
          <p:cNvPicPr/>
          <p:nvPr/>
        </p:nvPicPr>
        <p:blipFill>
          <a:blip r:embed="rId2">
            <a:extLst/>
          </a:blip>
          <a:stretch>
            <a:fillRect/>
          </a:stretch>
        </p:blipFill>
        <p:spPr>
          <a:xfrm>
            <a:off x="1320799" y="5694115"/>
            <a:ext cx="2600961" cy="882792"/>
          </a:xfrm>
          <a:prstGeom prst="rect">
            <a:avLst/>
          </a:prstGeom>
          <a:ln w="12700">
            <a:miter lim="400000"/>
          </a:ln>
        </p:spPr>
      </p:pic>
      <p:pic>
        <p:nvPicPr>
          <p:cNvPr id="225" name="LALGBT.png" descr="LALGBT"/>
          <p:cNvPicPr/>
          <p:nvPr/>
        </p:nvPicPr>
        <p:blipFill>
          <a:blip r:embed="rId3">
            <a:extLst/>
          </a:blip>
          <a:stretch>
            <a:fillRect/>
          </a:stretch>
        </p:blipFill>
        <p:spPr>
          <a:xfrm>
            <a:off x="650239" y="7349066"/>
            <a:ext cx="4876801" cy="1603023"/>
          </a:xfrm>
          <a:prstGeom prst="rect">
            <a:avLst/>
          </a:prstGeom>
          <a:ln w="12700">
            <a:miter lim="400000"/>
          </a:ln>
        </p:spPr>
      </p:pic>
      <p:pic>
        <p:nvPicPr>
          <p:cNvPr id="226" name="Screen shot 2011-03-28 at 11.png" descr="Screen shot 2011-03-28 at 11"/>
          <p:cNvPicPr/>
          <p:nvPr/>
        </p:nvPicPr>
        <p:blipFill>
          <a:blip r:embed="rId4">
            <a:extLst/>
          </a:blip>
          <a:stretch>
            <a:fillRect/>
          </a:stretch>
        </p:blipFill>
        <p:spPr>
          <a:xfrm>
            <a:off x="9760373" y="5249333"/>
            <a:ext cx="1842348" cy="1104054"/>
          </a:xfrm>
          <a:prstGeom prst="rect">
            <a:avLst/>
          </a:prstGeom>
          <a:ln w="12700">
            <a:solidFill/>
            <a:round/>
          </a:ln>
        </p:spPr>
      </p:pic>
      <p:pic>
        <p:nvPicPr>
          <p:cNvPr id="227" name="uclalgbt.jpg" descr="uclalgbt"/>
          <p:cNvPicPr/>
          <p:nvPr/>
        </p:nvPicPr>
        <p:blipFill>
          <a:blip r:embed="rId5">
            <a:extLst/>
          </a:blip>
          <a:stretch>
            <a:fillRect/>
          </a:stretch>
        </p:blipFill>
        <p:spPr>
          <a:xfrm>
            <a:off x="5256106" y="5249333"/>
            <a:ext cx="2167468" cy="1878472"/>
          </a:xfrm>
          <a:prstGeom prst="rect">
            <a:avLst/>
          </a:prstGeom>
          <a:ln w="12700">
            <a:solidFill/>
            <a:round/>
          </a:ln>
        </p:spPr>
      </p:pic>
      <p:pic>
        <p:nvPicPr>
          <p:cNvPr id="228" name="thewall.jpg" descr="thewall"/>
          <p:cNvPicPr/>
          <p:nvPr/>
        </p:nvPicPr>
        <p:blipFill>
          <a:blip r:embed="rId6">
            <a:extLst/>
          </a:blip>
          <a:stretch>
            <a:fillRect/>
          </a:stretch>
        </p:blipFill>
        <p:spPr>
          <a:xfrm>
            <a:off x="9760373" y="7127804"/>
            <a:ext cx="1842348" cy="1842348"/>
          </a:xfrm>
          <a:prstGeom prst="rect">
            <a:avLst/>
          </a:prstGeom>
          <a:ln w="12700">
            <a:miter lim="400000"/>
          </a:ln>
        </p:spPr>
      </p:pic>
      <p:pic>
        <p:nvPicPr>
          <p:cNvPr id="229" name="logoreachla.png" descr="logoreachla"/>
          <p:cNvPicPr/>
          <p:nvPr/>
        </p:nvPicPr>
        <p:blipFill>
          <a:blip r:embed="rId7">
            <a:extLst/>
          </a:blip>
          <a:stretch>
            <a:fillRect/>
          </a:stretch>
        </p:blipFill>
        <p:spPr>
          <a:xfrm>
            <a:off x="6021493" y="8236373"/>
            <a:ext cx="2817708" cy="476392"/>
          </a:xfrm>
          <a:prstGeom prst="rect">
            <a:avLst/>
          </a:prstGeom>
          <a:ln w="12700">
            <a:miter lim="400000"/>
          </a:ln>
        </p:spPr>
      </p:pic>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1" name="Group 71"/>
          <p:cNvGrpSpPr/>
          <p:nvPr/>
        </p:nvGrpSpPr>
        <p:grpSpPr>
          <a:xfrm>
            <a:off x="6678519" y="892949"/>
            <a:ext cx="5829301" cy="7861301"/>
            <a:chOff x="-127000" y="-88900"/>
            <a:chExt cx="5829300" cy="7861300"/>
          </a:xfrm>
        </p:grpSpPr>
        <p:pic>
          <p:nvPicPr>
            <p:cNvPr id="70" name="pasted-image.png"/>
            <p:cNvPicPr/>
            <p:nvPr/>
          </p:nvPicPr>
          <p:blipFill>
            <a:blip r:embed="rId3">
              <a:extLst/>
            </a:blip>
            <a:srcRect l="294" t="0" r="36039" b="0"/>
            <a:stretch>
              <a:fillRect/>
            </a:stretch>
          </p:blipFill>
          <p:spPr>
            <a:xfrm>
              <a:off x="0" y="0"/>
              <a:ext cx="5575300" cy="7531100"/>
            </a:xfrm>
            <a:prstGeom prst="rect">
              <a:avLst/>
            </a:prstGeom>
            <a:ln>
              <a:noFill/>
            </a:ln>
            <a:effectLst/>
          </p:spPr>
        </p:pic>
        <p:pic>
          <p:nvPicPr>
            <p:cNvPr id="69" name=""/>
            <p:cNvPicPr/>
            <p:nvPr/>
          </p:nvPicPr>
          <p:blipFill>
            <a:blip r:embed="rId4">
              <a:extLst/>
            </a:blip>
            <a:stretch>
              <a:fillRect/>
            </a:stretch>
          </p:blipFill>
          <p:spPr>
            <a:xfrm>
              <a:off x="-127000" y="-88900"/>
              <a:ext cx="5829300" cy="7861300"/>
            </a:xfrm>
            <a:prstGeom prst="rect">
              <a:avLst/>
            </a:prstGeom>
            <a:effectLst/>
          </p:spPr>
        </p:pic>
      </p:grpSp>
      <p:sp>
        <p:nvSpPr>
          <p:cNvPr id="72" name="Shape 72"/>
          <p:cNvSpPr/>
          <p:nvPr>
            <p:ph type="title"/>
          </p:nvPr>
        </p:nvSpPr>
        <p:spPr>
          <a:xfrm>
            <a:off x="514350" y="1714500"/>
            <a:ext cx="5829300" cy="6070601"/>
          </a:xfrm>
          <a:prstGeom prst="rect">
            <a:avLst/>
          </a:prstGeom>
        </p:spPr>
        <p:txBody>
          <a:bodyPr/>
          <a:lstStyle/>
          <a:p>
            <a:pPr lvl="0" marL="694226" indent="-694226" defTabSz="514095">
              <a:buClr>
                <a:srgbClr val="BEBEBE"/>
              </a:buClr>
              <a:buSzPct val="125000"/>
              <a:buChar char="•"/>
              <a:defRPr cap="none" sz="1800">
                <a:solidFill>
                  <a:srgbClr val="000000"/>
                </a:solidFill>
              </a:defRPr>
            </a:pPr>
            <a:r>
              <a:rPr cap="all" sz="5632">
                <a:solidFill>
                  <a:srgbClr val="606060"/>
                </a:solidFill>
              </a:rPr>
              <a:t>current tech being used</a:t>
            </a:r>
            <a:endParaRPr cap="all" sz="5632">
              <a:solidFill>
                <a:srgbClr val="606060"/>
              </a:solidFill>
            </a:endParaRPr>
          </a:p>
          <a:p>
            <a:pPr lvl="0" marL="694226" indent="-694226" defTabSz="514095">
              <a:buClr>
                <a:srgbClr val="BEBEBE"/>
              </a:buClr>
              <a:buSzPct val="125000"/>
              <a:defRPr cap="none" sz="1800">
                <a:solidFill>
                  <a:srgbClr val="000000"/>
                </a:solidFill>
              </a:defRPr>
            </a:pPr>
            <a:r>
              <a:rPr cap="all" sz="5632">
                <a:solidFill>
                  <a:srgbClr val="606060"/>
                </a:solidFill>
              </a:rPr>
              <a:t>current research being done</a:t>
            </a:r>
            <a:endParaRPr cap="all" sz="5632">
              <a:solidFill>
                <a:srgbClr val="606060"/>
              </a:solidFill>
            </a:endParaRPr>
          </a:p>
          <a:p>
            <a:pPr lvl="0" marL="694226" indent="-694226" defTabSz="514095">
              <a:buClr>
                <a:srgbClr val="BEBEBE"/>
              </a:buClr>
              <a:buSzPct val="125000"/>
              <a:defRPr cap="none" sz="1800">
                <a:solidFill>
                  <a:srgbClr val="000000"/>
                </a:solidFill>
              </a:defRPr>
            </a:pPr>
            <a:r>
              <a:rPr cap="all" sz="5632">
                <a:solidFill>
                  <a:srgbClr val="606060"/>
                </a:solidFill>
              </a:rPr>
              <a:t>suggestions for future research </a:t>
            </a:r>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title" idx="4294967295"/>
          </p:nvPr>
        </p:nvSpPr>
        <p:spPr>
          <a:xfrm>
            <a:off x="975359" y="866986"/>
            <a:ext cx="11054082" cy="1625601"/>
          </a:xfrm>
          <a:prstGeom prst="rect">
            <a:avLst/>
          </a:prstGeom>
          <a:ln w="38100">
            <a:solidFill>
              <a:srgbClr val="BA063E"/>
            </a:solidFill>
            <a:round/>
          </a:ln>
        </p:spPr>
        <p:txBody>
          <a:bodyPr lIns="65023" tIns="65023" rIns="65023" bIns="65023"/>
          <a:lstStyle>
            <a:lvl1pPr algn="ctr" defTabSz="914400">
              <a:lnSpc>
                <a:spcPct val="100000"/>
              </a:lnSpc>
              <a:defRPr b="1" cap="none" sz="4400">
                <a:solidFill>
                  <a:srgbClr val="BA063E"/>
                </a:solidFill>
                <a:latin typeface="Copperplate Gothic Bold"/>
                <a:ea typeface="Copperplate Gothic Bold"/>
                <a:cs typeface="Copperplate Gothic Bold"/>
                <a:sym typeface="Copperplate Gothic Bold"/>
              </a:defRPr>
            </a:lvl1pPr>
          </a:lstStyle>
          <a:p>
            <a:pPr lvl="0">
              <a:defRPr b="0" sz="1800">
                <a:solidFill>
                  <a:srgbClr val="000000"/>
                </a:solidFill>
              </a:defRPr>
            </a:pPr>
            <a:r>
              <a:rPr b="1" sz="4400">
                <a:solidFill>
                  <a:srgbClr val="BA063E"/>
                </a:solidFill>
              </a:rPr>
              <a:t>Participant Recruitment Plan</a:t>
            </a:r>
          </a:p>
        </p:txBody>
      </p:sp>
      <p:sp>
        <p:nvSpPr>
          <p:cNvPr id="232" name="Shape 232"/>
          <p:cNvSpPr/>
          <p:nvPr>
            <p:ph type="body" idx="4294967295"/>
          </p:nvPr>
        </p:nvSpPr>
        <p:spPr>
          <a:xfrm>
            <a:off x="975359" y="2817706"/>
            <a:ext cx="11054082" cy="5852161"/>
          </a:xfrm>
          <a:prstGeom prst="rect">
            <a:avLst/>
          </a:prstGeom>
        </p:spPr>
        <p:txBody>
          <a:bodyPr lIns="65023" tIns="65023" rIns="65023" bIns="65023" anchor="t"/>
          <a:lstStyle/>
          <a:p>
            <a:pPr lvl="0" marL="364331" indent="-364331" defTabSz="914400">
              <a:lnSpc>
                <a:spcPct val="80000"/>
              </a:lnSpc>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(Offline) Print Advertisements</a:t>
            </a:r>
            <a:endParaRPr sz="3400">
              <a:solidFill>
                <a:srgbClr val="BA063E"/>
              </a:solidFill>
              <a:latin typeface="Arial"/>
              <a:ea typeface="Arial"/>
              <a:cs typeface="Arial"/>
              <a:sym typeface="Arial"/>
            </a:endParaRPr>
          </a:p>
          <a:p>
            <a:pPr lvl="1" marL="804182" indent="-346982" defTabSz="914400">
              <a:lnSpc>
                <a:spcPct val="80000"/>
              </a:lnSpc>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Adalante, Weho News, Vanguard Newsletter</a:t>
            </a:r>
            <a:endParaRPr sz="3400">
              <a:solidFill>
                <a:srgbClr val="BA063E"/>
              </a:solidFill>
              <a:latin typeface="Arial"/>
              <a:ea typeface="Arial"/>
              <a:cs typeface="Arial"/>
              <a:sym typeface="Arial"/>
            </a:endParaRPr>
          </a:p>
          <a:p>
            <a:pPr lvl="0" marL="364331" indent="-364331" defTabSz="914400">
              <a:lnSpc>
                <a:spcPct val="80000"/>
              </a:lnSpc>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(Offline) Flier</a:t>
            </a:r>
            <a:endParaRPr sz="3400">
              <a:solidFill>
                <a:srgbClr val="BA063E"/>
              </a:solidFill>
              <a:latin typeface="Arial"/>
              <a:ea typeface="Arial"/>
              <a:cs typeface="Arial"/>
              <a:sym typeface="Arial"/>
            </a:endParaRPr>
          </a:p>
          <a:p>
            <a:pPr lvl="1" marL="804182" indent="-346982" defTabSz="914400">
              <a:lnSpc>
                <a:spcPct val="80000"/>
              </a:lnSpc>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Restaurants, clubs, bars</a:t>
            </a:r>
            <a:endParaRPr sz="3400">
              <a:solidFill>
                <a:srgbClr val="BA063E"/>
              </a:solidFill>
              <a:latin typeface="Arial"/>
              <a:ea typeface="Arial"/>
              <a:cs typeface="Arial"/>
              <a:sym typeface="Arial"/>
            </a:endParaRPr>
          </a:p>
          <a:p>
            <a:pPr lvl="0" marL="364331" indent="-364331" defTabSz="914400">
              <a:lnSpc>
                <a:spcPct val="80000"/>
              </a:lnSpc>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(Online) Social media: </a:t>
            </a:r>
            <a:endParaRPr sz="3400">
              <a:solidFill>
                <a:srgbClr val="BA063E"/>
              </a:solidFill>
              <a:latin typeface="Arial"/>
              <a:ea typeface="Arial"/>
              <a:cs typeface="Arial"/>
              <a:sym typeface="Arial"/>
            </a:endParaRPr>
          </a:p>
          <a:p>
            <a:pPr lvl="1" marL="804182" indent="-346982" defTabSz="914400">
              <a:lnSpc>
                <a:spcPct val="80000"/>
              </a:lnSpc>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Banner ads + </a:t>
            </a:r>
            <a:r>
              <a:rPr sz="3400">
                <a:solidFill>
                  <a:srgbClr val="BA063E"/>
                </a:solidFill>
                <a:latin typeface="Arial"/>
                <a:ea typeface="Arial"/>
                <a:cs typeface="Arial"/>
                <a:sym typeface="Arial"/>
              </a:rPr>
              <a:t>“</a:t>
            </a:r>
            <a:r>
              <a:rPr sz="3400">
                <a:solidFill>
                  <a:srgbClr val="BA063E"/>
                </a:solidFill>
                <a:latin typeface="Arial"/>
                <a:ea typeface="Arial"/>
                <a:cs typeface="Arial"/>
                <a:sym typeface="Arial"/>
              </a:rPr>
              <a:t>Fan</a:t>
            </a:r>
            <a:r>
              <a:rPr sz="3400">
                <a:solidFill>
                  <a:srgbClr val="BA063E"/>
                </a:solidFill>
                <a:latin typeface="Arial"/>
                <a:ea typeface="Arial"/>
                <a:cs typeface="Arial"/>
                <a:sym typeface="Arial"/>
              </a:rPr>
              <a:t>”</a:t>
            </a:r>
            <a:r>
              <a:rPr sz="3400">
                <a:solidFill>
                  <a:srgbClr val="BA063E"/>
                </a:solidFill>
                <a:latin typeface="Arial"/>
                <a:ea typeface="Arial"/>
                <a:cs typeface="Arial"/>
                <a:sym typeface="Arial"/>
              </a:rPr>
              <a:t> Pages </a:t>
            </a:r>
            <a:endParaRPr sz="3400">
              <a:solidFill>
                <a:srgbClr val="BA063E"/>
              </a:solidFill>
              <a:latin typeface="Arial"/>
              <a:ea typeface="Arial"/>
              <a:cs typeface="Arial"/>
              <a:sym typeface="Arial"/>
            </a:endParaRPr>
          </a:p>
          <a:p>
            <a:pPr lvl="2" marL="1238250" indent="-323850" defTabSz="914400">
              <a:lnSpc>
                <a:spcPct val="80000"/>
              </a:lnSpc>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Dating sites: Adam4Adam, Gay.com</a:t>
            </a:r>
            <a:endParaRPr sz="3400">
              <a:solidFill>
                <a:srgbClr val="BA063E"/>
              </a:solidFill>
              <a:latin typeface="Arial"/>
              <a:ea typeface="Arial"/>
              <a:cs typeface="Arial"/>
              <a:sym typeface="Arial"/>
            </a:endParaRPr>
          </a:p>
          <a:p>
            <a:pPr lvl="2" marL="1238250" indent="-323850" defTabSz="914400">
              <a:lnSpc>
                <a:spcPct val="80000"/>
              </a:lnSpc>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Networking sites: Twitter, Facebook</a:t>
            </a:r>
          </a:p>
        </p:txBody>
      </p:sp>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title" idx="4294967295"/>
          </p:nvPr>
        </p:nvSpPr>
        <p:spPr>
          <a:xfrm>
            <a:off x="975359" y="650239"/>
            <a:ext cx="11054082" cy="1625602"/>
          </a:xfrm>
          <a:prstGeom prst="rect">
            <a:avLst/>
          </a:prstGeom>
          <a:ln w="38100">
            <a:solidFill>
              <a:srgbClr val="BA063E"/>
            </a:solidFill>
            <a:round/>
          </a:ln>
        </p:spPr>
        <p:txBody>
          <a:bodyPr lIns="65023" tIns="65023" rIns="65023" bIns="65023"/>
          <a:lstStyle>
            <a:lvl1pPr algn="ctr" defTabSz="914400">
              <a:lnSpc>
                <a:spcPct val="100000"/>
              </a:lnSpc>
              <a:defRPr b="1" cap="none" sz="4400">
                <a:solidFill>
                  <a:srgbClr val="BA063E"/>
                </a:solidFill>
                <a:latin typeface="Copperplate Gothic Bold"/>
                <a:ea typeface="Copperplate Gothic Bold"/>
                <a:cs typeface="Copperplate Gothic Bold"/>
                <a:sym typeface="Copperplate Gothic Bold"/>
              </a:defRPr>
            </a:lvl1pPr>
          </a:lstStyle>
          <a:p>
            <a:pPr lvl="0">
              <a:defRPr b="0" sz="1800">
                <a:solidFill>
                  <a:srgbClr val="000000"/>
                </a:solidFill>
              </a:defRPr>
            </a:pPr>
            <a:r>
              <a:rPr b="1" sz="4400">
                <a:solidFill>
                  <a:srgbClr val="BA063E"/>
                </a:solidFill>
              </a:rPr>
              <a:t>Recruitment</a:t>
            </a:r>
          </a:p>
        </p:txBody>
      </p:sp>
      <p:pic>
        <p:nvPicPr>
          <p:cNvPr id="235" name="Screen shot 2011-03-22 at 2.png" descr="Screen shot 2011-03-22 at 2"/>
          <p:cNvPicPr/>
          <p:nvPr/>
        </p:nvPicPr>
        <p:blipFill>
          <a:blip r:embed="rId2">
            <a:extLst/>
          </a:blip>
          <a:stretch>
            <a:fillRect/>
          </a:stretch>
        </p:blipFill>
        <p:spPr>
          <a:xfrm>
            <a:off x="7667413" y="2524195"/>
            <a:ext cx="4050454" cy="5960534"/>
          </a:xfrm>
          <a:prstGeom prst="rect">
            <a:avLst/>
          </a:prstGeom>
          <a:ln w="12700">
            <a:solidFill/>
            <a:round/>
          </a:ln>
        </p:spPr>
      </p:pic>
      <p:pic>
        <p:nvPicPr>
          <p:cNvPr id="236" name="Screen shot 2011-03-22 at 2.png" descr="Screen shot 2011-03-22 at 2"/>
          <p:cNvPicPr/>
          <p:nvPr/>
        </p:nvPicPr>
        <p:blipFill>
          <a:blip r:embed="rId3">
            <a:extLst/>
          </a:blip>
          <a:stretch>
            <a:fillRect/>
          </a:stretch>
        </p:blipFill>
        <p:spPr>
          <a:xfrm>
            <a:off x="1648177" y="2524195"/>
            <a:ext cx="3998526" cy="5888286"/>
          </a:xfrm>
          <a:prstGeom prst="rect">
            <a:avLst/>
          </a:prstGeom>
          <a:ln w="12700">
            <a:solidFill/>
            <a:round/>
          </a:ln>
        </p:spPr>
      </p:pic>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title" idx="4294967295"/>
          </p:nvPr>
        </p:nvSpPr>
        <p:spPr>
          <a:xfrm>
            <a:off x="975359" y="866986"/>
            <a:ext cx="11054082" cy="1625601"/>
          </a:xfrm>
          <a:prstGeom prst="rect">
            <a:avLst/>
          </a:prstGeom>
          <a:ln w="38100">
            <a:solidFill>
              <a:srgbClr val="BA063E"/>
            </a:solidFill>
            <a:round/>
          </a:ln>
        </p:spPr>
        <p:txBody>
          <a:bodyPr lIns="65023" tIns="65023" rIns="65023" bIns="65023"/>
          <a:lstStyle>
            <a:lvl1pPr algn="ctr" defTabSz="914400">
              <a:lnSpc>
                <a:spcPct val="100000"/>
              </a:lnSpc>
              <a:defRPr b="1" cap="none" sz="4400">
                <a:solidFill>
                  <a:srgbClr val="BA063E"/>
                </a:solidFill>
                <a:latin typeface="Copperplate Gothic Bold"/>
                <a:ea typeface="Copperplate Gothic Bold"/>
                <a:cs typeface="Copperplate Gothic Bold"/>
                <a:sym typeface="Copperplate Gothic Bold"/>
              </a:defRPr>
            </a:lvl1pPr>
          </a:lstStyle>
          <a:p>
            <a:pPr lvl="0">
              <a:defRPr b="0" sz="1800">
                <a:solidFill>
                  <a:srgbClr val="000000"/>
                </a:solidFill>
              </a:defRPr>
            </a:pPr>
            <a:r>
              <a:rPr b="1" sz="4400">
                <a:solidFill>
                  <a:srgbClr val="BA063E"/>
                </a:solidFill>
              </a:rPr>
              <a:t>Recruitment Sequence</a:t>
            </a:r>
          </a:p>
        </p:txBody>
      </p:sp>
      <p:grpSp>
        <p:nvGrpSpPr>
          <p:cNvPr id="241" name="Group 241"/>
          <p:cNvGrpSpPr/>
          <p:nvPr/>
        </p:nvGrpSpPr>
        <p:grpSpPr>
          <a:xfrm>
            <a:off x="5098062" y="2655146"/>
            <a:ext cx="2817707" cy="975361"/>
            <a:chOff x="0" y="0"/>
            <a:chExt cx="2817706" cy="975360"/>
          </a:xfrm>
        </p:grpSpPr>
        <p:sp>
          <p:nvSpPr>
            <p:cNvPr id="239" name="Shape 239"/>
            <p:cNvSpPr/>
            <p:nvPr/>
          </p:nvSpPr>
          <p:spPr>
            <a:xfrm>
              <a:off x="0" y="0"/>
              <a:ext cx="2817707" cy="975361"/>
            </a:xfrm>
            <a:prstGeom prst="rect">
              <a:avLst/>
            </a:prstGeom>
            <a:solidFill>
              <a:srgbClr val="FFFF66"/>
            </a:solidFill>
            <a:ln w="12700" cap="flat">
              <a:solidFill>
                <a:srgbClr val="000000"/>
              </a:solidFill>
              <a:prstDash val="solid"/>
              <a:round/>
            </a:ln>
            <a:effectLst/>
          </p:spPr>
          <p:txBody>
            <a:bodyPr wrap="square" lIns="65023" tIns="65023" rIns="65023" bIns="65023" numCol="1" anchor="ctr">
              <a:noAutofit/>
            </a:bodyPr>
            <a:lstStyle/>
            <a:p>
              <a:pPr lvl="0" defTabSz="650240">
                <a:defRPr sz="1800">
                  <a:solidFill>
                    <a:srgbClr val="000000"/>
                  </a:solidFill>
                  <a:latin typeface="Times New Roman"/>
                  <a:ea typeface="Times New Roman"/>
                  <a:cs typeface="Times New Roman"/>
                  <a:sym typeface="Times New Roman"/>
                </a:defRPr>
              </a:pPr>
            </a:p>
          </p:txBody>
        </p:sp>
        <p:sp>
          <p:nvSpPr>
            <p:cNvPr id="240" name="Shape 240"/>
            <p:cNvSpPr/>
            <p:nvPr/>
          </p:nvSpPr>
          <p:spPr>
            <a:xfrm>
              <a:off x="496414" y="294161"/>
              <a:ext cx="1824879" cy="3870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650240">
                <a:defRPr sz="1800">
                  <a:solidFill>
                    <a:srgbClr val="000000"/>
                  </a:solidFill>
                  <a:latin typeface="Times New Roman"/>
                  <a:ea typeface="Times New Roman"/>
                  <a:cs typeface="Times New Roman"/>
                  <a:sym typeface="Times New Roman"/>
                </a:defRPr>
              </a:lvl1pPr>
            </a:lstStyle>
            <a:p>
              <a:pPr lvl="0"/>
              <a:r>
                <a:t>Expressed Interest</a:t>
              </a:r>
            </a:p>
          </p:txBody>
        </p:sp>
      </p:grpSp>
      <p:grpSp>
        <p:nvGrpSpPr>
          <p:cNvPr id="244" name="Group 244"/>
          <p:cNvGrpSpPr/>
          <p:nvPr/>
        </p:nvGrpSpPr>
        <p:grpSpPr>
          <a:xfrm>
            <a:off x="4996462" y="4106897"/>
            <a:ext cx="3034454" cy="975361"/>
            <a:chOff x="0" y="0"/>
            <a:chExt cx="3034453" cy="975360"/>
          </a:xfrm>
        </p:grpSpPr>
        <p:sp>
          <p:nvSpPr>
            <p:cNvPr id="242" name="Shape 242"/>
            <p:cNvSpPr/>
            <p:nvPr/>
          </p:nvSpPr>
          <p:spPr>
            <a:xfrm>
              <a:off x="0" y="0"/>
              <a:ext cx="3034454" cy="975361"/>
            </a:xfrm>
            <a:prstGeom prst="rect">
              <a:avLst/>
            </a:prstGeom>
            <a:solidFill>
              <a:srgbClr val="FFFF66"/>
            </a:solidFill>
            <a:ln w="12700" cap="flat">
              <a:solidFill>
                <a:srgbClr val="000000"/>
              </a:solidFill>
              <a:prstDash val="solid"/>
              <a:round/>
            </a:ln>
            <a:effectLst/>
          </p:spPr>
          <p:txBody>
            <a:bodyPr wrap="square" lIns="65023" tIns="65023" rIns="65023" bIns="65023" numCol="1" anchor="ctr">
              <a:noAutofit/>
            </a:bodyPr>
            <a:lstStyle/>
            <a:p>
              <a:pPr lvl="0" defTabSz="650240">
                <a:defRPr sz="1800">
                  <a:solidFill>
                    <a:srgbClr val="000000"/>
                  </a:solidFill>
                  <a:latin typeface="Times New Roman"/>
                  <a:ea typeface="Times New Roman"/>
                  <a:cs typeface="Times New Roman"/>
                  <a:sym typeface="Times New Roman"/>
                </a:defRPr>
              </a:pPr>
            </a:p>
          </p:txBody>
        </p:sp>
        <p:sp>
          <p:nvSpPr>
            <p:cNvPr id="243" name="Shape 243"/>
            <p:cNvSpPr/>
            <p:nvPr/>
          </p:nvSpPr>
          <p:spPr>
            <a:xfrm>
              <a:off x="543061" y="294161"/>
              <a:ext cx="1948332" cy="3870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650240">
                <a:defRPr sz="1800">
                  <a:solidFill>
                    <a:srgbClr val="000000"/>
                  </a:solidFill>
                  <a:latin typeface="Times New Roman"/>
                  <a:ea typeface="Times New Roman"/>
                  <a:cs typeface="Times New Roman"/>
                  <a:sym typeface="Times New Roman"/>
                </a:defRPr>
              </a:lvl1pPr>
            </a:lstStyle>
            <a:p>
              <a:pPr lvl="0"/>
              <a:r>
                <a:t>Directed to Website</a:t>
              </a:r>
            </a:p>
          </p:txBody>
        </p:sp>
      </p:grpSp>
      <p:grpSp>
        <p:nvGrpSpPr>
          <p:cNvPr id="247" name="Group 247"/>
          <p:cNvGrpSpPr/>
          <p:nvPr/>
        </p:nvGrpSpPr>
        <p:grpSpPr>
          <a:xfrm>
            <a:off x="2275839" y="5479626"/>
            <a:ext cx="3142828" cy="866988"/>
            <a:chOff x="0" y="0"/>
            <a:chExt cx="3142826" cy="866986"/>
          </a:xfrm>
        </p:grpSpPr>
        <p:sp>
          <p:nvSpPr>
            <p:cNvPr id="245" name="Shape 245"/>
            <p:cNvSpPr/>
            <p:nvPr/>
          </p:nvSpPr>
          <p:spPr>
            <a:xfrm>
              <a:off x="0" y="0"/>
              <a:ext cx="3142827" cy="8669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5" y="0"/>
                  </a:moveTo>
                  <a:lnTo>
                    <a:pt x="745" y="0"/>
                  </a:lnTo>
                  <a:cubicBezTo>
                    <a:pt x="333" y="0"/>
                    <a:pt x="0" y="1209"/>
                    <a:pt x="0" y="2700"/>
                  </a:cubicBezTo>
                  <a:lnTo>
                    <a:pt x="0" y="18900"/>
                  </a:lnTo>
                  <a:cubicBezTo>
                    <a:pt x="0" y="20391"/>
                    <a:pt x="333" y="21600"/>
                    <a:pt x="745" y="21600"/>
                  </a:cubicBezTo>
                  <a:lnTo>
                    <a:pt x="20855" y="21600"/>
                  </a:lnTo>
                  <a:cubicBezTo>
                    <a:pt x="21267" y="21600"/>
                    <a:pt x="21600" y="20391"/>
                    <a:pt x="21600" y="18900"/>
                  </a:cubicBezTo>
                  <a:lnTo>
                    <a:pt x="21600" y="2700"/>
                  </a:lnTo>
                  <a:cubicBezTo>
                    <a:pt x="21600" y="1209"/>
                    <a:pt x="21267" y="0"/>
                    <a:pt x="20855" y="0"/>
                  </a:cubicBezTo>
                  <a:close/>
                </a:path>
              </a:pathLst>
            </a:custGeom>
            <a:solidFill>
              <a:srgbClr val="FFFF66"/>
            </a:solidFill>
            <a:ln w="12700" cap="flat">
              <a:solidFill>
                <a:srgbClr val="000000"/>
              </a:solidFill>
              <a:prstDash val="solid"/>
              <a:round/>
            </a:ln>
            <a:effectLst/>
          </p:spPr>
          <p:txBody>
            <a:bodyPr wrap="square" lIns="65023" tIns="65023" rIns="65023" bIns="65023"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246" name="Shape 246"/>
            <p:cNvSpPr/>
            <p:nvPr/>
          </p:nvSpPr>
          <p:spPr>
            <a:xfrm>
              <a:off x="433388" y="239974"/>
              <a:ext cx="2276051" cy="3870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650240">
                <a:defRPr sz="1800">
                  <a:solidFill>
                    <a:srgbClr val="000000"/>
                  </a:solidFill>
                  <a:latin typeface="Times New Roman"/>
                  <a:ea typeface="Times New Roman"/>
                  <a:cs typeface="Times New Roman"/>
                  <a:sym typeface="Times New Roman"/>
                </a:defRPr>
              </a:lvl1pPr>
            </a:lstStyle>
            <a:p>
              <a:pPr lvl="0"/>
              <a:r>
                <a:t>Pass Screening Process</a:t>
              </a:r>
            </a:p>
          </p:txBody>
        </p:sp>
      </p:grpSp>
      <p:grpSp>
        <p:nvGrpSpPr>
          <p:cNvPr id="250" name="Group 250"/>
          <p:cNvGrpSpPr/>
          <p:nvPr/>
        </p:nvGrpSpPr>
        <p:grpSpPr>
          <a:xfrm>
            <a:off x="406399" y="6703342"/>
            <a:ext cx="3142828" cy="866987"/>
            <a:chOff x="0" y="0"/>
            <a:chExt cx="3142826" cy="866986"/>
          </a:xfrm>
        </p:grpSpPr>
        <p:sp>
          <p:nvSpPr>
            <p:cNvPr id="248" name="Shape 248"/>
            <p:cNvSpPr/>
            <p:nvPr/>
          </p:nvSpPr>
          <p:spPr>
            <a:xfrm>
              <a:off x="0" y="0"/>
              <a:ext cx="3142827" cy="8669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5" y="0"/>
                  </a:moveTo>
                  <a:lnTo>
                    <a:pt x="745" y="0"/>
                  </a:lnTo>
                  <a:cubicBezTo>
                    <a:pt x="333" y="0"/>
                    <a:pt x="0" y="1209"/>
                    <a:pt x="0" y="2700"/>
                  </a:cubicBezTo>
                  <a:lnTo>
                    <a:pt x="0" y="18900"/>
                  </a:lnTo>
                  <a:cubicBezTo>
                    <a:pt x="0" y="20391"/>
                    <a:pt x="333" y="21600"/>
                    <a:pt x="745" y="21600"/>
                  </a:cubicBezTo>
                  <a:lnTo>
                    <a:pt x="20855" y="21600"/>
                  </a:lnTo>
                  <a:cubicBezTo>
                    <a:pt x="21267" y="21600"/>
                    <a:pt x="21600" y="20391"/>
                    <a:pt x="21600" y="18900"/>
                  </a:cubicBezTo>
                  <a:lnTo>
                    <a:pt x="21600" y="2700"/>
                  </a:lnTo>
                  <a:cubicBezTo>
                    <a:pt x="21600" y="1209"/>
                    <a:pt x="21267" y="0"/>
                    <a:pt x="20855" y="0"/>
                  </a:cubicBezTo>
                  <a:close/>
                </a:path>
              </a:pathLst>
            </a:custGeom>
            <a:solidFill>
              <a:srgbClr val="FFFF66"/>
            </a:solidFill>
            <a:ln w="12700" cap="flat">
              <a:solidFill>
                <a:srgbClr val="000000"/>
              </a:solidFill>
              <a:prstDash val="solid"/>
              <a:round/>
            </a:ln>
            <a:effectLst/>
          </p:spPr>
          <p:txBody>
            <a:bodyPr wrap="square" lIns="65023" tIns="65023" rIns="65023" bIns="65023"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249" name="Shape 249"/>
            <p:cNvSpPr/>
            <p:nvPr/>
          </p:nvSpPr>
          <p:spPr>
            <a:xfrm>
              <a:off x="610921" y="239974"/>
              <a:ext cx="1920985" cy="3870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650240">
                <a:defRPr sz="1800">
                  <a:solidFill>
                    <a:srgbClr val="000000"/>
                  </a:solidFill>
                  <a:latin typeface="Times New Roman"/>
                  <a:ea typeface="Times New Roman"/>
                  <a:cs typeface="Times New Roman"/>
                  <a:sym typeface="Times New Roman"/>
                </a:defRPr>
              </a:lvl1pPr>
            </a:lstStyle>
            <a:p>
              <a:pPr lvl="0"/>
              <a:r>
                <a:t>Sign Consent Form</a:t>
              </a:r>
            </a:p>
          </p:txBody>
        </p:sp>
      </p:grpSp>
      <p:grpSp>
        <p:nvGrpSpPr>
          <p:cNvPr id="253" name="Group 253"/>
          <p:cNvGrpSpPr/>
          <p:nvPr/>
        </p:nvGrpSpPr>
        <p:grpSpPr>
          <a:xfrm>
            <a:off x="4671342" y="7866097"/>
            <a:ext cx="3359574" cy="1733975"/>
            <a:chOff x="0" y="0"/>
            <a:chExt cx="3359573" cy="1733973"/>
          </a:xfrm>
        </p:grpSpPr>
        <p:sp>
          <p:nvSpPr>
            <p:cNvPr id="251" name="Shape 251"/>
            <p:cNvSpPr/>
            <p:nvPr/>
          </p:nvSpPr>
          <p:spPr>
            <a:xfrm>
              <a:off x="0" y="0"/>
              <a:ext cx="3359574" cy="1733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10800"/>
                  </a:lnTo>
                  <a:lnTo>
                    <a:pt x="10800" y="21600"/>
                  </a:lnTo>
                  <a:lnTo>
                    <a:pt x="21600" y="10800"/>
                  </a:lnTo>
                  <a:close/>
                </a:path>
              </a:pathLst>
            </a:custGeom>
            <a:solidFill>
              <a:srgbClr val="FFFF66"/>
            </a:solidFill>
            <a:ln w="12700" cap="flat">
              <a:solidFill>
                <a:srgbClr val="000000"/>
              </a:solidFill>
              <a:prstDash val="solid"/>
              <a:round/>
            </a:ln>
            <a:effectLst/>
          </p:spPr>
          <p:txBody>
            <a:bodyPr wrap="square" lIns="65023" tIns="65023" rIns="65023" bIns="65023"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252" name="Shape 252"/>
            <p:cNvSpPr/>
            <p:nvPr/>
          </p:nvSpPr>
          <p:spPr>
            <a:xfrm>
              <a:off x="862448" y="406768"/>
              <a:ext cx="1634677" cy="9204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p>
              <a:pPr lvl="0" defTabSz="650240">
                <a:defRPr sz="1800">
                  <a:solidFill>
                    <a:srgbClr val="000000"/>
                  </a:solidFill>
                </a:defRPr>
              </a:pPr>
              <a:r>
                <a:rPr u="sng">
                  <a:latin typeface="Times New Roman Bold"/>
                  <a:ea typeface="Times New Roman Bold"/>
                  <a:cs typeface="Times New Roman Bold"/>
                  <a:sym typeface="Times New Roman Bold"/>
                </a:rPr>
                <a:t>Sample</a:t>
              </a:r>
              <a:r>
                <a:rPr>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lvl="0" defTabSz="650240">
                <a:defRPr sz="1800">
                  <a:solidFill>
                    <a:srgbClr val="000000"/>
                  </a:solidFill>
                </a:defRPr>
              </a:pPr>
              <a:r>
                <a:rPr>
                  <a:latin typeface="Times New Roman"/>
                  <a:ea typeface="Times New Roman"/>
                  <a:cs typeface="Times New Roman"/>
                  <a:sym typeface="Times New Roman"/>
                </a:rPr>
                <a:t>122 Registered </a:t>
              </a:r>
              <a:endParaRPr>
                <a:latin typeface="Times New Roman"/>
                <a:ea typeface="Times New Roman"/>
                <a:cs typeface="Times New Roman"/>
                <a:sym typeface="Times New Roman"/>
              </a:endParaRPr>
            </a:p>
            <a:p>
              <a:pPr lvl="0" defTabSz="650240">
                <a:defRPr sz="1800">
                  <a:solidFill>
                    <a:srgbClr val="000000"/>
                  </a:solidFill>
                </a:defRPr>
              </a:pPr>
              <a:r>
                <a:rPr>
                  <a:latin typeface="Times New Roman"/>
                  <a:ea typeface="Times New Roman"/>
                  <a:cs typeface="Times New Roman"/>
                  <a:sym typeface="Times New Roman"/>
                </a:rPr>
                <a:t>Participants</a:t>
              </a:r>
            </a:p>
          </p:txBody>
        </p:sp>
      </p:grpSp>
      <p:grpSp>
        <p:nvGrpSpPr>
          <p:cNvPr id="256" name="Group 256"/>
          <p:cNvGrpSpPr/>
          <p:nvPr/>
        </p:nvGrpSpPr>
        <p:grpSpPr>
          <a:xfrm>
            <a:off x="4772942" y="6671733"/>
            <a:ext cx="3142827" cy="866988"/>
            <a:chOff x="0" y="0"/>
            <a:chExt cx="3142826" cy="866986"/>
          </a:xfrm>
        </p:grpSpPr>
        <p:sp>
          <p:nvSpPr>
            <p:cNvPr id="254" name="Shape 254"/>
            <p:cNvSpPr/>
            <p:nvPr/>
          </p:nvSpPr>
          <p:spPr>
            <a:xfrm>
              <a:off x="0" y="0"/>
              <a:ext cx="3142827" cy="8669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5" y="0"/>
                  </a:moveTo>
                  <a:lnTo>
                    <a:pt x="745" y="0"/>
                  </a:lnTo>
                  <a:cubicBezTo>
                    <a:pt x="333" y="0"/>
                    <a:pt x="0" y="1209"/>
                    <a:pt x="0" y="2700"/>
                  </a:cubicBezTo>
                  <a:lnTo>
                    <a:pt x="0" y="18900"/>
                  </a:lnTo>
                  <a:cubicBezTo>
                    <a:pt x="0" y="20391"/>
                    <a:pt x="333" y="21600"/>
                    <a:pt x="745" y="21600"/>
                  </a:cubicBezTo>
                  <a:lnTo>
                    <a:pt x="20855" y="21600"/>
                  </a:lnTo>
                  <a:cubicBezTo>
                    <a:pt x="21267" y="21600"/>
                    <a:pt x="21600" y="20391"/>
                    <a:pt x="21600" y="18900"/>
                  </a:cubicBezTo>
                  <a:lnTo>
                    <a:pt x="21600" y="2700"/>
                  </a:lnTo>
                  <a:cubicBezTo>
                    <a:pt x="21600" y="1209"/>
                    <a:pt x="21267" y="0"/>
                    <a:pt x="20855" y="0"/>
                  </a:cubicBezTo>
                  <a:close/>
                </a:path>
              </a:pathLst>
            </a:custGeom>
            <a:solidFill>
              <a:srgbClr val="FFFF66"/>
            </a:solidFill>
            <a:ln w="12700" cap="flat">
              <a:solidFill>
                <a:srgbClr val="000000"/>
              </a:solidFill>
              <a:prstDash val="solid"/>
              <a:round/>
            </a:ln>
            <a:effectLst/>
          </p:spPr>
          <p:txBody>
            <a:bodyPr wrap="square" lIns="65023" tIns="65023" rIns="65023" bIns="65023"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255" name="Shape 255"/>
            <p:cNvSpPr/>
            <p:nvPr/>
          </p:nvSpPr>
          <p:spPr>
            <a:xfrm>
              <a:off x="528601" y="239974"/>
              <a:ext cx="2085625" cy="3870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650240">
                <a:defRPr sz="1800">
                  <a:solidFill>
                    <a:srgbClr val="000000"/>
                  </a:solidFill>
                  <a:latin typeface="Times New Roman"/>
                  <a:ea typeface="Times New Roman"/>
                  <a:cs typeface="Times New Roman"/>
                  <a:sym typeface="Times New Roman"/>
                </a:defRPr>
              </a:lvl1pPr>
            </a:lstStyle>
            <a:p>
              <a:pPr lvl="0"/>
              <a:r>
                <a:t>Reject Consent Form</a:t>
              </a:r>
            </a:p>
          </p:txBody>
        </p:sp>
      </p:grpSp>
      <p:sp>
        <p:nvSpPr>
          <p:cNvPr id="257" name="Shape 257"/>
          <p:cNvSpPr/>
          <p:nvPr/>
        </p:nvSpPr>
        <p:spPr>
          <a:xfrm>
            <a:off x="6513688" y="3637279"/>
            <a:ext cx="1" cy="433495"/>
          </a:xfrm>
          <a:prstGeom prst="line">
            <a:avLst/>
          </a:prstGeom>
          <a:ln w="12700">
            <a:solidFill/>
            <a:round/>
            <a:tailEnd type="triangle"/>
          </a:ln>
        </p:spPr>
        <p:txBody>
          <a:bodyPr lIns="65023" tIns="65023" rIns="65023" bIns="65023"/>
          <a:lstStyle/>
          <a:p>
            <a:pPr lvl="0" algn="l" defTabSz="457200">
              <a:defRPr sz="1600">
                <a:solidFill>
                  <a:srgbClr val="000000"/>
                </a:solidFill>
                <a:latin typeface="Helvetica"/>
                <a:ea typeface="Helvetica"/>
                <a:cs typeface="Helvetica"/>
                <a:sym typeface="Helvetica"/>
              </a:defRPr>
            </a:pPr>
          </a:p>
        </p:txBody>
      </p:sp>
      <p:sp>
        <p:nvSpPr>
          <p:cNvPr id="258" name="Shape 258"/>
          <p:cNvSpPr/>
          <p:nvPr/>
        </p:nvSpPr>
        <p:spPr>
          <a:xfrm flipH="1">
            <a:off x="4292035" y="4666826"/>
            <a:ext cx="704428" cy="812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12700">
            <a:solidFill/>
            <a:round/>
            <a:tailEnd type="triangle"/>
          </a:ln>
        </p:spPr>
        <p:txBody>
          <a:bodyPr lIns="65023" tIns="65023" rIns="65023" bIns="65023"/>
          <a:lstStyle/>
          <a:p>
            <a:pPr lvl="0" algn="l" defTabSz="914400">
              <a:defRPr sz="4400">
                <a:solidFill>
                  <a:srgbClr val="000000"/>
                </a:solidFill>
                <a:latin typeface="Times New Roman"/>
                <a:ea typeface="Times New Roman"/>
                <a:cs typeface="Times New Roman"/>
                <a:sym typeface="Times New Roman"/>
              </a:defRPr>
            </a:pPr>
          </a:p>
        </p:txBody>
      </p:sp>
      <p:sp>
        <p:nvSpPr>
          <p:cNvPr id="259" name="Shape 259"/>
          <p:cNvSpPr/>
          <p:nvPr/>
        </p:nvSpPr>
        <p:spPr>
          <a:xfrm>
            <a:off x="5423182" y="6003431"/>
            <a:ext cx="270934" cy="6502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12700">
            <a:solidFill/>
            <a:round/>
            <a:tailEnd type="triangle"/>
          </a:ln>
        </p:spPr>
        <p:txBody>
          <a:bodyPr lIns="65023" tIns="65023" rIns="65023" bIns="65023"/>
          <a:lstStyle/>
          <a:p>
            <a:pPr lvl="0" algn="l" defTabSz="914400">
              <a:defRPr sz="4400">
                <a:solidFill>
                  <a:srgbClr val="000000"/>
                </a:solidFill>
                <a:latin typeface="Times New Roman"/>
                <a:ea typeface="Times New Roman"/>
                <a:cs typeface="Times New Roman"/>
                <a:sym typeface="Times New Roman"/>
              </a:defRPr>
            </a:pPr>
          </a:p>
        </p:txBody>
      </p:sp>
      <p:sp>
        <p:nvSpPr>
          <p:cNvPr id="260" name="Shape 260"/>
          <p:cNvSpPr/>
          <p:nvPr/>
        </p:nvSpPr>
        <p:spPr>
          <a:xfrm flipH="1">
            <a:off x="1977813" y="6053102"/>
            <a:ext cx="270934" cy="6502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12700">
            <a:solidFill/>
            <a:round/>
            <a:tailEnd type="triangle"/>
          </a:ln>
        </p:spPr>
        <p:txBody>
          <a:bodyPr lIns="65023" tIns="65023" rIns="65023" bIns="65023"/>
          <a:lstStyle/>
          <a:p>
            <a:pPr lvl="0" algn="l" defTabSz="914400">
              <a:defRPr sz="4400">
                <a:solidFill>
                  <a:srgbClr val="000000"/>
                </a:solidFill>
                <a:latin typeface="Times New Roman"/>
                <a:ea typeface="Times New Roman"/>
                <a:cs typeface="Times New Roman"/>
                <a:sym typeface="Times New Roman"/>
              </a:defRPr>
            </a:pPr>
          </a:p>
        </p:txBody>
      </p:sp>
      <p:sp>
        <p:nvSpPr>
          <p:cNvPr id="261" name="Shape 261"/>
          <p:cNvSpPr/>
          <p:nvPr/>
        </p:nvSpPr>
        <p:spPr>
          <a:xfrm flipH="1" rot="16200000">
            <a:off x="2709333" y="6823004"/>
            <a:ext cx="1192107" cy="2655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0800" y="0"/>
                  <a:pt x="21600" y="10800"/>
                  <a:pt x="21600" y="21600"/>
                </a:cubicBezTo>
              </a:path>
            </a:pathLst>
          </a:custGeom>
          <a:ln w="12700">
            <a:solidFill/>
            <a:round/>
            <a:tailEnd type="triangle"/>
          </a:ln>
        </p:spPr>
        <p:txBody>
          <a:bodyPr lIns="65023" tIns="65023" rIns="65023" bIns="65023"/>
          <a:lstStyle/>
          <a:p>
            <a:pPr lvl="0" algn="l" defTabSz="914400">
              <a:defRPr sz="4400">
                <a:solidFill>
                  <a:srgbClr val="000000"/>
                </a:solidFill>
                <a:latin typeface="Times New Roman"/>
                <a:ea typeface="Times New Roman"/>
                <a:cs typeface="Times New Roman"/>
                <a:sym typeface="Times New Roman"/>
              </a:defRPr>
            </a:pPr>
          </a:p>
        </p:txBody>
      </p:sp>
      <p:grpSp>
        <p:nvGrpSpPr>
          <p:cNvPr id="264" name="Group 264"/>
          <p:cNvGrpSpPr/>
          <p:nvPr/>
        </p:nvGrpSpPr>
        <p:grpSpPr>
          <a:xfrm>
            <a:off x="7179733" y="5513493"/>
            <a:ext cx="3142828" cy="866988"/>
            <a:chOff x="0" y="0"/>
            <a:chExt cx="3142826" cy="866986"/>
          </a:xfrm>
        </p:grpSpPr>
        <p:sp>
          <p:nvSpPr>
            <p:cNvPr id="262" name="Shape 262"/>
            <p:cNvSpPr/>
            <p:nvPr/>
          </p:nvSpPr>
          <p:spPr>
            <a:xfrm>
              <a:off x="0" y="0"/>
              <a:ext cx="3142827" cy="8669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5" y="0"/>
                  </a:moveTo>
                  <a:lnTo>
                    <a:pt x="745" y="0"/>
                  </a:lnTo>
                  <a:cubicBezTo>
                    <a:pt x="333" y="0"/>
                    <a:pt x="0" y="1209"/>
                    <a:pt x="0" y="2700"/>
                  </a:cubicBezTo>
                  <a:lnTo>
                    <a:pt x="0" y="18900"/>
                  </a:lnTo>
                  <a:cubicBezTo>
                    <a:pt x="0" y="20391"/>
                    <a:pt x="333" y="21600"/>
                    <a:pt x="745" y="21600"/>
                  </a:cubicBezTo>
                  <a:lnTo>
                    <a:pt x="20855" y="21600"/>
                  </a:lnTo>
                  <a:cubicBezTo>
                    <a:pt x="21267" y="21600"/>
                    <a:pt x="21600" y="20391"/>
                    <a:pt x="21600" y="18900"/>
                  </a:cubicBezTo>
                  <a:lnTo>
                    <a:pt x="21600" y="2700"/>
                  </a:lnTo>
                  <a:cubicBezTo>
                    <a:pt x="21600" y="1209"/>
                    <a:pt x="21267" y="0"/>
                    <a:pt x="20855" y="0"/>
                  </a:cubicBezTo>
                  <a:close/>
                </a:path>
              </a:pathLst>
            </a:custGeom>
            <a:solidFill>
              <a:srgbClr val="FFFF66"/>
            </a:solidFill>
            <a:ln w="12700" cap="flat">
              <a:solidFill>
                <a:srgbClr val="000000"/>
              </a:solidFill>
              <a:prstDash val="solid"/>
              <a:round/>
            </a:ln>
            <a:effectLst/>
          </p:spPr>
          <p:txBody>
            <a:bodyPr wrap="square" lIns="65023" tIns="65023" rIns="65023" bIns="65023"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263" name="Shape 263"/>
            <p:cNvSpPr/>
            <p:nvPr/>
          </p:nvSpPr>
          <p:spPr>
            <a:xfrm>
              <a:off x="458837" y="239974"/>
              <a:ext cx="2225152" cy="3870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650240">
                <a:defRPr sz="1800">
                  <a:solidFill>
                    <a:srgbClr val="000000"/>
                  </a:solidFill>
                  <a:latin typeface="Times New Roman"/>
                  <a:ea typeface="Times New Roman"/>
                  <a:cs typeface="Times New Roman"/>
                  <a:sym typeface="Times New Roman"/>
                </a:defRPr>
              </a:lvl1pPr>
            </a:lstStyle>
            <a:p>
              <a:pPr lvl="0"/>
              <a:r>
                <a:t>Fail Screening Process</a:t>
              </a:r>
            </a:p>
          </p:txBody>
        </p:sp>
      </p:grpSp>
      <p:sp>
        <p:nvSpPr>
          <p:cNvPr id="265" name="Shape 265"/>
          <p:cNvSpPr/>
          <p:nvPr/>
        </p:nvSpPr>
        <p:spPr>
          <a:xfrm>
            <a:off x="8046720" y="4666826"/>
            <a:ext cx="704427" cy="812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12700">
            <a:solidFill/>
            <a:round/>
            <a:tailEnd type="triangle"/>
          </a:ln>
        </p:spPr>
        <p:txBody>
          <a:bodyPr lIns="65023" tIns="65023" rIns="65023" bIns="65023"/>
          <a:lstStyle/>
          <a:p>
            <a:pPr lvl="0" algn="l" defTabSz="914400">
              <a:defRPr sz="4400">
                <a:solidFill>
                  <a:srgbClr val="000000"/>
                </a:solidFill>
                <a:latin typeface="Times New Roman"/>
                <a:ea typeface="Times New Roman"/>
                <a:cs typeface="Times New Roman"/>
                <a:sym typeface="Times New Roman"/>
              </a:defRPr>
            </a:pPr>
          </a:p>
        </p:txBody>
      </p:sp>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7" name="Slide1.png" descr="Slide1"/>
          <p:cNvPicPr/>
          <p:nvPr/>
        </p:nvPicPr>
        <p:blipFill>
          <a:blip r:embed="rId2">
            <a:extLst/>
          </a:blip>
          <a:stretch>
            <a:fillRect/>
          </a:stretch>
        </p:blipFill>
        <p:spPr>
          <a:xfrm>
            <a:off x="866986" y="325119"/>
            <a:ext cx="11812695" cy="9414935"/>
          </a:xfrm>
          <a:prstGeom prst="rect">
            <a:avLst/>
          </a:prstGeom>
          <a:ln w="12700">
            <a:miter lim="400000"/>
          </a:ln>
        </p:spPr>
      </p:pic>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body" idx="4294967295"/>
          </p:nvPr>
        </p:nvSpPr>
        <p:spPr>
          <a:xfrm>
            <a:off x="1192106" y="2492586"/>
            <a:ext cx="10439966" cy="5321583"/>
          </a:xfrm>
          <a:prstGeom prst="rect">
            <a:avLst/>
          </a:prstGeom>
        </p:spPr>
        <p:txBody>
          <a:bodyPr lIns="65023" tIns="65023" rIns="65023" bIns="65023" anchor="t"/>
          <a:lstStyle/>
          <a:p>
            <a:pPr lvl="0" marL="346114" indent="-346114" defTabSz="868680">
              <a:lnSpc>
                <a:spcPct val="90000"/>
              </a:lnSpc>
              <a:spcBef>
                <a:spcPts val="0"/>
              </a:spcBef>
              <a:buClr>
                <a:srgbClr val="BA063E"/>
              </a:buClr>
              <a:buSzPct val="100000"/>
              <a:buFont typeface="Arial"/>
              <a:buChar char="•"/>
              <a:defRPr sz="1800">
                <a:solidFill>
                  <a:srgbClr val="000000"/>
                </a:solidFill>
              </a:defRPr>
            </a:pPr>
            <a:r>
              <a:rPr sz="3230">
                <a:solidFill>
                  <a:srgbClr val="BA063E"/>
                </a:solidFill>
                <a:latin typeface="Arial"/>
                <a:ea typeface="Arial"/>
                <a:cs typeface="Arial"/>
                <a:sym typeface="Arial"/>
              </a:rPr>
              <a:t>Retention rates were &gt;90% at 12-week follow-up </a:t>
            </a:r>
            <a:endParaRPr baseline="30496" sz="2660">
              <a:solidFill>
                <a:srgbClr val="BA063E"/>
              </a:solidFill>
              <a:latin typeface="Arial"/>
              <a:ea typeface="Arial"/>
              <a:cs typeface="Arial"/>
              <a:sym typeface="Arial"/>
            </a:endParaRPr>
          </a:p>
          <a:p>
            <a:pPr lvl="0" marL="346114" indent="-346114" defTabSz="868680">
              <a:lnSpc>
                <a:spcPct val="90000"/>
              </a:lnSpc>
              <a:spcBef>
                <a:spcPts val="0"/>
              </a:spcBef>
              <a:buClr>
                <a:srgbClr val="BA063E"/>
              </a:buClr>
              <a:buSzPct val="100000"/>
              <a:buFont typeface="Arial"/>
              <a:buChar char="•"/>
              <a:defRPr sz="1800">
                <a:solidFill>
                  <a:srgbClr val="000000"/>
                </a:solidFill>
              </a:defRPr>
            </a:pPr>
            <a:r>
              <a:rPr sz="3230">
                <a:solidFill>
                  <a:srgbClr val="BA063E"/>
                </a:solidFill>
                <a:latin typeface="Arial"/>
                <a:ea typeface="Arial"/>
                <a:cs typeface="Arial"/>
                <a:sym typeface="Arial"/>
              </a:rPr>
              <a:t>Home-based HIV testing was an acceptable method of testing among these groups </a:t>
            </a:r>
            <a:endParaRPr sz="3230">
              <a:solidFill>
                <a:srgbClr val="BA063E"/>
              </a:solidFill>
              <a:latin typeface="Arial"/>
              <a:ea typeface="Arial"/>
              <a:cs typeface="Arial"/>
              <a:sym typeface="Arial"/>
            </a:endParaRPr>
          </a:p>
          <a:p>
            <a:pPr lvl="0" marL="346114" indent="-346114" defTabSz="868680">
              <a:lnSpc>
                <a:spcPct val="90000"/>
              </a:lnSpc>
              <a:spcBef>
                <a:spcPts val="0"/>
              </a:spcBef>
              <a:buClr>
                <a:srgbClr val="BA063E"/>
              </a:buClr>
              <a:buSzPct val="100000"/>
              <a:buFont typeface="Arial"/>
              <a:buChar char="•"/>
              <a:defRPr sz="1800">
                <a:solidFill>
                  <a:srgbClr val="000000"/>
                </a:solidFill>
              </a:defRPr>
            </a:pPr>
            <a:r>
              <a:rPr sz="3230">
                <a:solidFill>
                  <a:srgbClr val="BA063E"/>
                </a:solidFill>
                <a:latin typeface="Arial"/>
                <a:ea typeface="Arial"/>
                <a:cs typeface="Arial"/>
                <a:sym typeface="Arial"/>
              </a:rPr>
              <a:t>Intervention differences</a:t>
            </a:r>
            <a:r>
              <a:rPr baseline="30513" sz="3230">
                <a:solidFill>
                  <a:srgbClr val="BA063E"/>
                </a:solidFill>
                <a:latin typeface="Arial"/>
                <a:ea typeface="Arial"/>
                <a:cs typeface="Arial"/>
                <a:sym typeface="Arial"/>
              </a:rPr>
              <a:t>10</a:t>
            </a:r>
            <a:r>
              <a:rPr sz="3230">
                <a:solidFill>
                  <a:srgbClr val="BA063E"/>
                </a:solidFill>
                <a:latin typeface="Arial"/>
                <a:ea typeface="Arial"/>
                <a:cs typeface="Arial"/>
                <a:sym typeface="Arial"/>
              </a:rPr>
              <a:t>: </a:t>
            </a:r>
            <a:endParaRPr sz="3230">
              <a:solidFill>
                <a:srgbClr val="BA063E"/>
              </a:solidFill>
              <a:latin typeface="Arial"/>
              <a:ea typeface="Arial"/>
              <a:cs typeface="Arial"/>
              <a:sym typeface="Arial"/>
            </a:endParaRPr>
          </a:p>
          <a:p>
            <a:pPr lvl="1" marL="395559" indent="-395559" defTabSz="868680">
              <a:lnSpc>
                <a:spcPct val="90000"/>
              </a:lnSpc>
              <a:spcBef>
                <a:spcPts val="0"/>
              </a:spcBef>
              <a:buClr>
                <a:srgbClr val="BA063E"/>
              </a:buClr>
              <a:buSzPct val="100000"/>
              <a:buFont typeface="Arial"/>
              <a:buChar char="•"/>
              <a:defRPr sz="1800">
                <a:solidFill>
                  <a:srgbClr val="000000"/>
                </a:solidFill>
              </a:defRPr>
            </a:pPr>
            <a:r>
              <a:rPr sz="3230">
                <a:solidFill>
                  <a:srgbClr val="BA063E"/>
                </a:solidFill>
                <a:latin typeface="Arial"/>
                <a:ea typeface="Arial"/>
                <a:cs typeface="Arial"/>
                <a:sym typeface="Arial"/>
              </a:rPr>
              <a:t>Increased home HIV testing requests </a:t>
            </a:r>
            <a:endParaRPr sz="3230">
              <a:solidFill>
                <a:srgbClr val="BA063E"/>
              </a:solidFill>
              <a:latin typeface="Arial"/>
              <a:ea typeface="Arial"/>
              <a:cs typeface="Arial"/>
              <a:sym typeface="Arial"/>
            </a:endParaRPr>
          </a:p>
          <a:p>
            <a:pPr lvl="1" marL="395559" indent="-395559" defTabSz="868680">
              <a:lnSpc>
                <a:spcPct val="90000"/>
              </a:lnSpc>
              <a:spcBef>
                <a:spcPts val="0"/>
              </a:spcBef>
              <a:buClr>
                <a:srgbClr val="BA063E"/>
              </a:buClr>
              <a:buSzPct val="100000"/>
              <a:buFont typeface="Arial"/>
              <a:buChar char="•"/>
              <a:defRPr sz="1800">
                <a:solidFill>
                  <a:srgbClr val="000000"/>
                </a:solidFill>
              </a:defRPr>
            </a:pPr>
            <a:r>
              <a:rPr sz="3230">
                <a:solidFill>
                  <a:srgbClr val="BA063E"/>
                </a:solidFill>
                <a:latin typeface="Arial"/>
                <a:ea typeface="Arial"/>
                <a:cs typeface="Arial"/>
                <a:sym typeface="Arial"/>
              </a:rPr>
              <a:t>Decreased unprotected sex among intervention group participants</a:t>
            </a:r>
            <a:endParaRPr sz="3230">
              <a:solidFill>
                <a:srgbClr val="BA063E"/>
              </a:solidFill>
              <a:latin typeface="Arial"/>
              <a:ea typeface="Arial"/>
              <a:cs typeface="Arial"/>
              <a:sym typeface="Arial"/>
            </a:endParaRPr>
          </a:p>
          <a:p>
            <a:pPr lvl="1" marL="395559" indent="-395559" defTabSz="868680">
              <a:lnSpc>
                <a:spcPct val="90000"/>
              </a:lnSpc>
              <a:spcBef>
                <a:spcPts val="0"/>
              </a:spcBef>
              <a:buClr>
                <a:srgbClr val="BA063E"/>
              </a:buClr>
              <a:buSzPct val="100000"/>
              <a:buFont typeface="Arial"/>
              <a:buChar char="•"/>
              <a:defRPr sz="1800">
                <a:solidFill>
                  <a:srgbClr val="000000"/>
                </a:solidFill>
              </a:defRPr>
            </a:pPr>
            <a:r>
              <a:rPr sz="3230">
                <a:solidFill>
                  <a:srgbClr val="BA063E"/>
                </a:solidFill>
                <a:latin typeface="Arial"/>
                <a:ea typeface="Arial"/>
                <a:cs typeface="Arial"/>
                <a:sym typeface="Arial"/>
              </a:rPr>
              <a:t>Initial results suggestion intervention diffusion</a:t>
            </a:r>
            <a:endParaRPr sz="3230">
              <a:solidFill>
                <a:srgbClr val="BA063E"/>
              </a:solidFill>
              <a:latin typeface="Arial"/>
              <a:ea typeface="Arial"/>
              <a:cs typeface="Arial"/>
              <a:sym typeface="Arial"/>
            </a:endParaRPr>
          </a:p>
          <a:p>
            <a:pPr lvl="1" marL="395559" indent="-395559" defTabSz="868680">
              <a:lnSpc>
                <a:spcPct val="90000"/>
              </a:lnSpc>
              <a:spcBef>
                <a:spcPts val="0"/>
              </a:spcBef>
              <a:buClr>
                <a:srgbClr val="BA063E"/>
              </a:buClr>
              <a:buSzPct val="100000"/>
              <a:buFont typeface="Arial"/>
              <a:buChar char="•"/>
              <a:defRPr sz="1800">
                <a:solidFill>
                  <a:srgbClr val="000000"/>
                </a:solidFill>
              </a:defRPr>
            </a:pPr>
            <a:r>
              <a:rPr sz="3230">
                <a:solidFill>
                  <a:srgbClr val="BA063E"/>
                </a:solidFill>
                <a:latin typeface="Arial"/>
                <a:ea typeface="Arial"/>
                <a:cs typeface="Arial"/>
                <a:sym typeface="Arial"/>
              </a:rPr>
              <a:t>Among intervention group, increased network growth associated with HIV prevention</a:t>
            </a:r>
            <a:endParaRPr sz="3230">
              <a:solidFill>
                <a:srgbClr val="BA063E"/>
              </a:solidFill>
              <a:latin typeface="Arial"/>
              <a:ea typeface="Arial"/>
              <a:cs typeface="Arial"/>
              <a:sym typeface="Arial"/>
            </a:endParaRPr>
          </a:p>
          <a:p>
            <a:pPr lvl="1" marL="395559" indent="-395559" defTabSz="868680">
              <a:lnSpc>
                <a:spcPct val="90000"/>
              </a:lnSpc>
              <a:spcBef>
                <a:spcPts val="0"/>
              </a:spcBef>
              <a:buClr>
                <a:srgbClr val="BA063E"/>
              </a:buClr>
              <a:buSzPct val="100000"/>
              <a:buFont typeface="Arial"/>
              <a:buChar char="•"/>
              <a:defRPr sz="1800">
                <a:solidFill>
                  <a:srgbClr val="000000"/>
                </a:solidFill>
              </a:defRPr>
            </a:pPr>
            <a:r>
              <a:rPr sz="3230">
                <a:solidFill>
                  <a:srgbClr val="BA063E"/>
                </a:solidFill>
                <a:latin typeface="Arial"/>
                <a:ea typeface="Arial"/>
                <a:cs typeface="Arial"/>
                <a:sym typeface="Arial"/>
              </a:rPr>
              <a:t>Established initial standards for use of social mHealth in HIV prevention research </a:t>
            </a:r>
            <a:r>
              <a:rPr baseline="30513" sz="3230">
                <a:solidFill>
                  <a:srgbClr val="BA063E"/>
                </a:solidFill>
                <a:latin typeface="Arial"/>
                <a:ea typeface="Arial"/>
                <a:cs typeface="Arial"/>
                <a:sym typeface="Arial"/>
              </a:rPr>
              <a:t>11</a:t>
            </a:r>
            <a:r>
              <a:rPr sz="3230">
                <a:solidFill>
                  <a:srgbClr val="BA063E"/>
                </a:solidFill>
                <a:latin typeface="Arial"/>
                <a:ea typeface="Arial"/>
                <a:cs typeface="Arial"/>
                <a:sym typeface="Arial"/>
              </a:rPr>
              <a:t> </a:t>
            </a:r>
          </a:p>
        </p:txBody>
      </p:sp>
      <p:grpSp>
        <p:nvGrpSpPr>
          <p:cNvPr id="272" name="Group 272"/>
          <p:cNvGrpSpPr/>
          <p:nvPr/>
        </p:nvGrpSpPr>
        <p:grpSpPr>
          <a:xfrm>
            <a:off x="246097" y="298026"/>
            <a:ext cx="12584855" cy="1521743"/>
            <a:chOff x="0" y="0"/>
            <a:chExt cx="12584853" cy="1521742"/>
          </a:xfrm>
        </p:grpSpPr>
        <p:sp>
          <p:nvSpPr>
            <p:cNvPr id="270" name="Shape 270"/>
            <p:cNvSpPr/>
            <p:nvPr/>
          </p:nvSpPr>
          <p:spPr>
            <a:xfrm>
              <a:off x="0" y="0"/>
              <a:ext cx="12584854" cy="1521743"/>
            </a:xfrm>
            <a:prstGeom prst="roundRect">
              <a:avLst>
                <a:gd name="adj" fmla="val 11719"/>
              </a:avLst>
            </a:prstGeom>
            <a:noFill/>
            <a:ln w="38100" cap="flat">
              <a:solidFill>
                <a:srgbClr val="BA063E"/>
              </a:solidFill>
              <a:prstDash val="solid"/>
              <a:round/>
            </a:ln>
            <a:effectLst/>
          </p:spPr>
          <p:txBody>
            <a:bodyPr wrap="square" lIns="65023" tIns="65023" rIns="65023" bIns="65023"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271" name="Shape 271"/>
            <p:cNvSpPr/>
            <p:nvPr/>
          </p:nvSpPr>
          <p:spPr>
            <a:xfrm>
              <a:off x="5772261" y="530871"/>
              <a:ext cx="1040332" cy="46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650240">
                <a:defRPr sz="2400">
                  <a:solidFill>
                    <a:srgbClr val="000000"/>
                  </a:solidFill>
                  <a:latin typeface="Times New Roman"/>
                  <a:ea typeface="Times New Roman"/>
                  <a:cs typeface="Times New Roman"/>
                  <a:sym typeface="Times New Roman"/>
                </a:defRPr>
              </a:lvl1pPr>
            </a:lstStyle>
            <a:p>
              <a:pPr lvl="0">
                <a:defRPr sz="1800"/>
              </a:pPr>
              <a:r>
                <a:rPr sz="2400"/>
                <a:t>Results</a:t>
              </a:r>
            </a:p>
          </p:txBody>
        </p:sp>
      </p:grpSp>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body" idx="4294967295"/>
          </p:nvPr>
        </p:nvSpPr>
        <p:spPr>
          <a:xfrm>
            <a:off x="1282417" y="2492586"/>
            <a:ext cx="10439966" cy="5942472"/>
          </a:xfrm>
          <a:prstGeom prst="rect">
            <a:avLst/>
          </a:prstGeom>
        </p:spPr>
        <p:txBody>
          <a:bodyPr lIns="65023" tIns="65023" rIns="65023" bIns="65023" anchor="t"/>
          <a:lstStyle/>
          <a:p>
            <a:pPr lvl="0" marL="364331" indent="-364331"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Bold"/>
                <a:ea typeface="Arial Bold"/>
                <a:cs typeface="Arial Bold"/>
                <a:sym typeface="Arial Bold"/>
              </a:rPr>
              <a:t>Feasible</a:t>
            </a:r>
            <a:r>
              <a:rPr sz="3400">
                <a:solidFill>
                  <a:srgbClr val="BA063E"/>
                </a:solidFill>
                <a:latin typeface="Arial"/>
                <a:ea typeface="Arial"/>
                <a:cs typeface="Arial"/>
                <a:sym typeface="Arial"/>
              </a:rPr>
              <a:t> to recruit/train minority MSM peer leaders </a:t>
            </a:r>
            <a:r>
              <a:rPr baseline="30588" sz="3400">
                <a:solidFill>
                  <a:srgbClr val="BA063E"/>
                </a:solidFill>
                <a:latin typeface="Arial"/>
                <a:ea typeface="Arial"/>
                <a:cs typeface="Arial"/>
                <a:sym typeface="Arial"/>
              </a:rPr>
              <a:t>1,2</a:t>
            </a:r>
            <a:r>
              <a:rPr sz="3400">
                <a:solidFill>
                  <a:srgbClr val="BA063E"/>
                </a:solidFill>
                <a:latin typeface="Arial"/>
                <a:ea typeface="Arial"/>
                <a:cs typeface="Arial"/>
                <a:sym typeface="Arial"/>
              </a:rPr>
              <a:t> </a:t>
            </a:r>
            <a:endParaRPr sz="3400">
              <a:solidFill>
                <a:srgbClr val="BA063E"/>
              </a:solidFill>
              <a:latin typeface="Arial"/>
              <a:ea typeface="Arial"/>
              <a:cs typeface="Arial"/>
              <a:sym typeface="Arial"/>
            </a:endParaRPr>
          </a:p>
          <a:p>
            <a:pPr lvl="0" marL="364331" indent="-364331"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Bold"/>
                <a:ea typeface="Arial Bold"/>
                <a:cs typeface="Arial Bold"/>
                <a:sym typeface="Arial Bold"/>
              </a:rPr>
              <a:t>Feasible</a:t>
            </a:r>
            <a:r>
              <a:rPr sz="3400">
                <a:solidFill>
                  <a:srgbClr val="BA063E"/>
                </a:solidFill>
                <a:latin typeface="Arial"/>
                <a:ea typeface="Arial"/>
                <a:cs typeface="Arial"/>
                <a:sym typeface="Arial"/>
              </a:rPr>
              <a:t> to recruit minority MSM participants </a:t>
            </a:r>
            <a:r>
              <a:rPr baseline="30588" sz="3400">
                <a:solidFill>
                  <a:srgbClr val="BA063E"/>
                </a:solidFill>
                <a:latin typeface="Arial"/>
                <a:ea typeface="Arial"/>
                <a:cs typeface="Arial"/>
                <a:sym typeface="Arial"/>
              </a:rPr>
              <a:t>3</a:t>
            </a:r>
            <a:endParaRPr sz="3400">
              <a:solidFill>
                <a:srgbClr val="BA063E"/>
              </a:solidFill>
              <a:latin typeface="Arial"/>
              <a:ea typeface="Arial"/>
              <a:cs typeface="Arial"/>
              <a:sym typeface="Arial"/>
            </a:endParaRPr>
          </a:p>
          <a:p>
            <a:pPr lvl="0" marL="364331" indent="-364331"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AA MSM less likely to engage in unprotected receptive anal intercourse compared to Latino MSM </a:t>
            </a:r>
            <a:r>
              <a:rPr baseline="30588" sz="3400">
                <a:solidFill>
                  <a:srgbClr val="BA063E"/>
                </a:solidFill>
                <a:latin typeface="Arial"/>
                <a:ea typeface="Arial"/>
                <a:cs typeface="Arial"/>
                <a:sym typeface="Arial"/>
              </a:rPr>
              <a:t>4</a:t>
            </a:r>
            <a:r>
              <a:rPr sz="3400">
                <a:solidFill>
                  <a:srgbClr val="BA063E"/>
                </a:solidFill>
                <a:latin typeface="Arial"/>
                <a:ea typeface="Arial"/>
                <a:cs typeface="Arial"/>
                <a:sym typeface="Arial"/>
              </a:rPr>
              <a:t>  </a:t>
            </a:r>
            <a:endParaRPr sz="3400">
              <a:solidFill>
                <a:srgbClr val="BA063E"/>
              </a:solidFill>
              <a:latin typeface="Arial"/>
              <a:ea typeface="Arial"/>
              <a:cs typeface="Arial"/>
              <a:sym typeface="Arial"/>
            </a:endParaRPr>
          </a:p>
          <a:p>
            <a:pPr lvl="0" marL="364331" indent="-364331" defTabSz="914400">
              <a:lnSpc>
                <a:spcPct val="90000"/>
              </a:lnSpc>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Number of partners met on social networks associated with:</a:t>
            </a:r>
            <a:endParaRPr sz="3400">
              <a:solidFill>
                <a:srgbClr val="BA063E"/>
              </a:solidFill>
              <a:latin typeface="Arial"/>
              <a:ea typeface="Arial"/>
              <a:cs typeface="Arial"/>
              <a:sym typeface="Arial"/>
            </a:endParaRPr>
          </a:p>
          <a:p>
            <a:pPr lvl="0" marL="364331" indent="-364331" defTabSz="914400">
              <a:lnSpc>
                <a:spcPct val="90000"/>
              </a:lnSpc>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1) exchanged sex</a:t>
            </a:r>
            <a:endParaRPr sz="3400">
              <a:solidFill>
                <a:srgbClr val="BA063E"/>
              </a:solidFill>
              <a:latin typeface="Arial"/>
              <a:ea typeface="Arial"/>
              <a:cs typeface="Arial"/>
              <a:sym typeface="Arial"/>
            </a:endParaRPr>
          </a:p>
          <a:p>
            <a:pPr lvl="0" marL="364331" indent="-364331" defTabSz="914400">
              <a:lnSpc>
                <a:spcPct val="90000"/>
              </a:lnSpc>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2) number of new partners,</a:t>
            </a:r>
            <a:endParaRPr sz="3400">
              <a:solidFill>
                <a:srgbClr val="BA063E"/>
              </a:solidFill>
              <a:latin typeface="Arial"/>
              <a:ea typeface="Arial"/>
              <a:cs typeface="Arial"/>
              <a:sym typeface="Arial"/>
            </a:endParaRPr>
          </a:p>
          <a:p>
            <a:pPr lvl="0" marL="364331" indent="-364331" defTabSz="914400">
              <a:lnSpc>
                <a:spcPct val="90000"/>
              </a:lnSpc>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3) number of male sex partners,</a:t>
            </a:r>
            <a:endParaRPr sz="3400">
              <a:solidFill>
                <a:srgbClr val="BA063E"/>
              </a:solidFill>
              <a:latin typeface="Arial"/>
              <a:ea typeface="Arial"/>
              <a:cs typeface="Arial"/>
              <a:sym typeface="Arial"/>
            </a:endParaRPr>
          </a:p>
          <a:p>
            <a:pPr lvl="0" marL="364331" indent="-364331" defTabSz="914400">
              <a:lnSpc>
                <a:spcPct val="90000"/>
              </a:lnSpc>
              <a:spcBef>
                <a:spcPts val="50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4) frequency of engaging in oral sex 5 </a:t>
            </a:r>
          </a:p>
        </p:txBody>
      </p:sp>
      <p:grpSp>
        <p:nvGrpSpPr>
          <p:cNvPr id="277" name="Group 277"/>
          <p:cNvGrpSpPr/>
          <p:nvPr/>
        </p:nvGrpSpPr>
        <p:grpSpPr>
          <a:xfrm>
            <a:off x="246097" y="298026"/>
            <a:ext cx="12584855" cy="1521743"/>
            <a:chOff x="0" y="0"/>
            <a:chExt cx="12584853" cy="1521742"/>
          </a:xfrm>
        </p:grpSpPr>
        <p:sp>
          <p:nvSpPr>
            <p:cNvPr id="275" name="Shape 275"/>
            <p:cNvSpPr/>
            <p:nvPr/>
          </p:nvSpPr>
          <p:spPr>
            <a:xfrm>
              <a:off x="0" y="0"/>
              <a:ext cx="12584854" cy="1521743"/>
            </a:xfrm>
            <a:prstGeom prst="roundRect">
              <a:avLst>
                <a:gd name="adj" fmla="val 11719"/>
              </a:avLst>
            </a:prstGeom>
            <a:noFill/>
            <a:ln w="38100" cap="flat">
              <a:solidFill>
                <a:srgbClr val="BA063E"/>
              </a:solidFill>
              <a:prstDash val="solid"/>
              <a:round/>
            </a:ln>
            <a:effectLst/>
          </p:spPr>
          <p:txBody>
            <a:bodyPr wrap="square" lIns="65023" tIns="65023" rIns="65023" bIns="65023"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276" name="Shape 276"/>
            <p:cNvSpPr/>
            <p:nvPr/>
          </p:nvSpPr>
          <p:spPr>
            <a:xfrm>
              <a:off x="5772261" y="530871"/>
              <a:ext cx="1040332" cy="46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650240">
                <a:defRPr sz="2400">
                  <a:solidFill>
                    <a:srgbClr val="000000"/>
                  </a:solidFill>
                  <a:latin typeface="Times New Roman"/>
                  <a:ea typeface="Times New Roman"/>
                  <a:cs typeface="Times New Roman"/>
                  <a:sym typeface="Times New Roman"/>
                </a:defRPr>
              </a:lvl1pPr>
            </a:lstStyle>
            <a:p>
              <a:pPr lvl="0">
                <a:defRPr sz="1800"/>
              </a:pPr>
              <a:r>
                <a:rPr sz="2400"/>
                <a:t>Results</a:t>
              </a:r>
            </a:p>
          </p:txBody>
        </p:sp>
      </p:grpSp>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body" idx="4294967295"/>
          </p:nvPr>
        </p:nvSpPr>
        <p:spPr>
          <a:xfrm>
            <a:off x="1192106" y="2492586"/>
            <a:ext cx="10439966" cy="5321583"/>
          </a:xfrm>
          <a:prstGeom prst="rect">
            <a:avLst/>
          </a:prstGeom>
        </p:spPr>
        <p:txBody>
          <a:bodyPr lIns="65023" tIns="65023" rIns="65023" bIns="65023" anchor="t"/>
          <a:lstStyle/>
          <a:p>
            <a:pPr lvl="0" marL="357044" indent="-357044" defTabSz="896111">
              <a:lnSpc>
                <a:spcPct val="90000"/>
              </a:lnSpc>
              <a:spcBef>
                <a:spcPts val="0"/>
              </a:spcBef>
              <a:buClr>
                <a:srgbClr val="BA063E"/>
              </a:buClr>
              <a:buSzPct val="100000"/>
              <a:buFont typeface="Arial"/>
              <a:buChar char="•"/>
              <a:defRPr sz="1800">
                <a:solidFill>
                  <a:srgbClr val="000000"/>
                </a:solidFill>
              </a:defRPr>
            </a:pPr>
            <a:r>
              <a:rPr sz="3332">
                <a:solidFill>
                  <a:srgbClr val="BA063E"/>
                </a:solidFill>
                <a:latin typeface="Arial"/>
                <a:ea typeface="Arial"/>
                <a:cs typeface="Arial"/>
                <a:sym typeface="Arial"/>
              </a:rPr>
              <a:t>High rates of stimulant drug use among the sample</a:t>
            </a:r>
            <a:endParaRPr sz="3332">
              <a:solidFill>
                <a:srgbClr val="BA063E"/>
              </a:solidFill>
              <a:latin typeface="Arial"/>
              <a:ea typeface="Arial"/>
              <a:cs typeface="Arial"/>
              <a:sym typeface="Arial"/>
            </a:endParaRPr>
          </a:p>
          <a:p>
            <a:pPr lvl="0" marL="357044" indent="-357044" defTabSz="896111">
              <a:lnSpc>
                <a:spcPct val="90000"/>
              </a:lnSpc>
              <a:spcBef>
                <a:spcPts val="0"/>
              </a:spcBef>
              <a:buClr>
                <a:srgbClr val="BA063E"/>
              </a:buClr>
              <a:buSzPct val="100000"/>
              <a:buFont typeface="Arial"/>
              <a:buChar char="•"/>
              <a:defRPr sz="1800">
                <a:solidFill>
                  <a:srgbClr val="000000"/>
                </a:solidFill>
              </a:defRPr>
            </a:pPr>
            <a:r>
              <a:rPr sz="3332">
                <a:solidFill>
                  <a:srgbClr val="BA063E"/>
                </a:solidFill>
                <a:latin typeface="Arial Bold"/>
                <a:ea typeface="Arial Bold"/>
                <a:cs typeface="Arial Bold"/>
                <a:sym typeface="Arial Bold"/>
              </a:rPr>
              <a:t>&gt; 1/3 used social networks to seek sex </a:t>
            </a:r>
            <a:endParaRPr sz="3332">
              <a:solidFill>
                <a:srgbClr val="BA063E"/>
              </a:solidFill>
              <a:latin typeface="Arial Bold"/>
              <a:ea typeface="Arial Bold"/>
              <a:cs typeface="Arial Bold"/>
              <a:sym typeface="Arial Bold"/>
            </a:endParaRPr>
          </a:p>
          <a:p>
            <a:pPr lvl="0" marL="357044" indent="-357044" defTabSz="896111">
              <a:lnSpc>
                <a:spcPct val="90000"/>
              </a:lnSpc>
              <a:spcBef>
                <a:spcPts val="0"/>
              </a:spcBef>
              <a:buClr>
                <a:srgbClr val="BA063E"/>
              </a:buClr>
              <a:buSzPct val="100000"/>
              <a:buFont typeface="Arial"/>
              <a:buChar char="•"/>
              <a:defRPr sz="1800">
                <a:solidFill>
                  <a:srgbClr val="000000"/>
                </a:solidFill>
              </a:defRPr>
            </a:pPr>
            <a:r>
              <a:rPr sz="3332">
                <a:solidFill>
                  <a:srgbClr val="BA063E"/>
                </a:solidFill>
                <a:latin typeface="Arial"/>
                <a:ea typeface="Arial"/>
                <a:cs typeface="Arial"/>
                <a:sym typeface="Arial"/>
              </a:rPr>
              <a:t>more likely to have used methamphetamines in the past 12 months </a:t>
            </a:r>
            <a:r>
              <a:rPr baseline="30559" sz="3332">
                <a:solidFill>
                  <a:srgbClr val="BA063E"/>
                </a:solidFill>
                <a:latin typeface="Arial"/>
                <a:ea typeface="Arial"/>
                <a:cs typeface="Arial"/>
                <a:sym typeface="Arial"/>
              </a:rPr>
              <a:t>6</a:t>
            </a:r>
            <a:r>
              <a:rPr sz="3332">
                <a:solidFill>
                  <a:srgbClr val="BA063E"/>
                </a:solidFill>
                <a:latin typeface="Arial"/>
                <a:ea typeface="Arial"/>
                <a:cs typeface="Arial"/>
                <a:sym typeface="Arial"/>
              </a:rPr>
              <a:t> </a:t>
            </a:r>
            <a:endParaRPr sz="3332">
              <a:solidFill>
                <a:srgbClr val="BA063E"/>
              </a:solidFill>
              <a:latin typeface="Arial"/>
              <a:ea typeface="Arial"/>
              <a:cs typeface="Arial"/>
              <a:sym typeface="Arial"/>
            </a:endParaRPr>
          </a:p>
          <a:p>
            <a:pPr lvl="0" marL="357044" indent="-357044" defTabSz="896111">
              <a:lnSpc>
                <a:spcPct val="90000"/>
              </a:lnSpc>
              <a:spcBef>
                <a:spcPts val="0"/>
              </a:spcBef>
              <a:buClr>
                <a:srgbClr val="BA063E"/>
              </a:buClr>
              <a:buSzPct val="100000"/>
              <a:buFont typeface="Arial"/>
              <a:buChar char="•"/>
              <a:defRPr sz="1800">
                <a:solidFill>
                  <a:srgbClr val="000000"/>
                </a:solidFill>
              </a:defRPr>
            </a:pPr>
            <a:r>
              <a:rPr sz="3332">
                <a:solidFill>
                  <a:srgbClr val="BA063E"/>
                </a:solidFill>
                <a:latin typeface="Arial"/>
                <a:ea typeface="Arial"/>
                <a:cs typeface="Arial"/>
                <a:sym typeface="Arial"/>
              </a:rPr>
              <a:t>Participants were highly engaged and shared personal information</a:t>
            </a:r>
            <a:endParaRPr sz="3332">
              <a:solidFill>
                <a:srgbClr val="BA063E"/>
              </a:solidFill>
              <a:latin typeface="Arial"/>
              <a:ea typeface="Arial"/>
              <a:cs typeface="Arial"/>
              <a:sym typeface="Arial"/>
            </a:endParaRPr>
          </a:p>
          <a:p>
            <a:pPr lvl="0" marL="357044" indent="-357044" defTabSz="896111">
              <a:lnSpc>
                <a:spcPct val="90000"/>
              </a:lnSpc>
              <a:spcBef>
                <a:spcPts val="0"/>
              </a:spcBef>
              <a:buClr>
                <a:srgbClr val="BA063E"/>
              </a:buClr>
              <a:buSzPct val="100000"/>
              <a:buFont typeface="Arial"/>
              <a:buChar char="•"/>
              <a:defRPr sz="1800">
                <a:solidFill>
                  <a:srgbClr val="000000"/>
                </a:solidFill>
              </a:defRPr>
            </a:pPr>
            <a:r>
              <a:rPr sz="3332">
                <a:solidFill>
                  <a:srgbClr val="BA063E"/>
                </a:solidFill>
                <a:latin typeface="Arial"/>
                <a:ea typeface="Arial"/>
                <a:cs typeface="Arial"/>
                <a:sym typeface="Arial"/>
              </a:rPr>
              <a:t>HIV prevention discussions increased over study, demonstrating effectiveness</a:t>
            </a:r>
            <a:endParaRPr sz="3332">
              <a:solidFill>
                <a:srgbClr val="BA063E"/>
              </a:solidFill>
              <a:latin typeface="Arial"/>
              <a:ea typeface="Arial"/>
              <a:cs typeface="Arial"/>
              <a:sym typeface="Arial"/>
            </a:endParaRPr>
          </a:p>
          <a:p>
            <a:pPr lvl="0" marL="357044" indent="-357044" defTabSz="896111">
              <a:lnSpc>
                <a:spcPct val="90000"/>
              </a:lnSpc>
              <a:spcBef>
                <a:spcPts val="0"/>
              </a:spcBef>
              <a:buClr>
                <a:srgbClr val="BA063E"/>
              </a:buClr>
              <a:buSzPct val="100000"/>
              <a:buFont typeface="Arial"/>
              <a:buChar char="•"/>
              <a:defRPr sz="1800">
                <a:solidFill>
                  <a:srgbClr val="000000"/>
                </a:solidFill>
              </a:defRPr>
            </a:pPr>
            <a:r>
              <a:rPr sz="3332">
                <a:solidFill>
                  <a:srgbClr val="BA063E"/>
                </a:solidFill>
                <a:latin typeface="Arial"/>
                <a:ea typeface="Arial"/>
                <a:cs typeface="Arial"/>
                <a:sym typeface="Arial"/>
              </a:rPr>
              <a:t>Conversation associated with &gt; HIV testing requests</a:t>
            </a:r>
            <a:endParaRPr sz="3332">
              <a:solidFill>
                <a:srgbClr val="BA063E"/>
              </a:solidFill>
              <a:latin typeface="Arial"/>
              <a:ea typeface="Arial"/>
              <a:cs typeface="Arial"/>
              <a:sym typeface="Arial"/>
            </a:endParaRPr>
          </a:p>
          <a:p>
            <a:pPr lvl="0" marL="357044" indent="-357044" defTabSz="896111">
              <a:lnSpc>
                <a:spcPct val="90000"/>
              </a:lnSpc>
              <a:spcBef>
                <a:spcPts val="0"/>
              </a:spcBef>
              <a:buClr>
                <a:srgbClr val="BA063E"/>
              </a:buClr>
              <a:buSzPct val="100000"/>
              <a:buFont typeface="Arial"/>
              <a:buChar char="•"/>
              <a:defRPr sz="1800">
                <a:solidFill>
                  <a:srgbClr val="000000"/>
                </a:solidFill>
              </a:defRPr>
            </a:pPr>
            <a:r>
              <a:rPr sz="3332">
                <a:solidFill>
                  <a:srgbClr val="BA063E"/>
                </a:solidFill>
                <a:latin typeface="Arial"/>
                <a:ea typeface="Arial"/>
                <a:cs typeface="Arial"/>
                <a:sym typeface="Arial"/>
              </a:rPr>
              <a:t>Social networking can be a tool for mixed (qualitative and quantitative) methods </a:t>
            </a:r>
            <a:r>
              <a:rPr baseline="30559" sz="3332">
                <a:solidFill>
                  <a:srgbClr val="BA063E"/>
                </a:solidFill>
                <a:latin typeface="Arial"/>
                <a:ea typeface="Arial"/>
                <a:cs typeface="Arial"/>
                <a:sym typeface="Arial"/>
              </a:rPr>
              <a:t>7,8</a:t>
            </a:r>
            <a:r>
              <a:rPr sz="3332">
                <a:solidFill>
                  <a:srgbClr val="BA063E"/>
                </a:solidFill>
                <a:latin typeface="Arial"/>
                <a:ea typeface="Arial"/>
                <a:cs typeface="Arial"/>
                <a:sym typeface="Arial"/>
              </a:rPr>
              <a:t> </a:t>
            </a:r>
          </a:p>
        </p:txBody>
      </p:sp>
      <p:grpSp>
        <p:nvGrpSpPr>
          <p:cNvPr id="282" name="Group 282"/>
          <p:cNvGrpSpPr/>
          <p:nvPr/>
        </p:nvGrpSpPr>
        <p:grpSpPr>
          <a:xfrm>
            <a:off x="246097" y="298026"/>
            <a:ext cx="12584855" cy="1521743"/>
            <a:chOff x="0" y="0"/>
            <a:chExt cx="12584853" cy="1521742"/>
          </a:xfrm>
        </p:grpSpPr>
        <p:sp>
          <p:nvSpPr>
            <p:cNvPr id="280" name="Shape 280"/>
            <p:cNvSpPr/>
            <p:nvPr/>
          </p:nvSpPr>
          <p:spPr>
            <a:xfrm>
              <a:off x="0" y="0"/>
              <a:ext cx="12584854" cy="1521743"/>
            </a:xfrm>
            <a:prstGeom prst="roundRect">
              <a:avLst>
                <a:gd name="adj" fmla="val 11719"/>
              </a:avLst>
            </a:prstGeom>
            <a:noFill/>
            <a:ln w="38100" cap="flat">
              <a:solidFill>
                <a:srgbClr val="BA063E"/>
              </a:solidFill>
              <a:prstDash val="solid"/>
              <a:round/>
            </a:ln>
            <a:effectLst/>
          </p:spPr>
          <p:txBody>
            <a:bodyPr wrap="square" lIns="65023" tIns="65023" rIns="65023" bIns="65023"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281" name="Shape 281"/>
            <p:cNvSpPr/>
            <p:nvPr/>
          </p:nvSpPr>
          <p:spPr>
            <a:xfrm>
              <a:off x="5772261" y="530871"/>
              <a:ext cx="1040332" cy="46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650240">
                <a:defRPr sz="2400">
                  <a:solidFill>
                    <a:srgbClr val="000000"/>
                  </a:solidFill>
                  <a:latin typeface="Times New Roman"/>
                  <a:ea typeface="Times New Roman"/>
                  <a:cs typeface="Times New Roman"/>
                  <a:sym typeface="Times New Roman"/>
                </a:defRPr>
              </a:lvl1pPr>
            </a:lstStyle>
            <a:p>
              <a:pPr lvl="0">
                <a:defRPr sz="1800"/>
              </a:pPr>
              <a:r>
                <a:rPr sz="2400"/>
                <a:t>Results</a:t>
              </a:r>
            </a:p>
          </p:txBody>
        </p:sp>
      </p:grpSp>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4" name="image.png"/>
          <p:cNvPicPr/>
          <p:nvPr/>
        </p:nvPicPr>
        <p:blipFill>
          <a:blip r:embed="rId2">
            <a:extLst/>
          </a:blip>
          <a:stretch>
            <a:fillRect/>
          </a:stretch>
        </p:blipFill>
        <p:spPr>
          <a:xfrm>
            <a:off x="1187590" y="259644"/>
            <a:ext cx="11270828" cy="9277210"/>
          </a:xfrm>
          <a:prstGeom prst="rect">
            <a:avLst/>
          </a:prstGeom>
          <a:ln w="12700">
            <a:miter lim="400000"/>
          </a:ln>
        </p:spPr>
      </p:pic>
    </p:spTree>
  </p:cSld>
  <p:clrMapOvr>
    <a:masterClrMapping/>
  </p:clrMapOvr>
  <p:transitio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6" name="Slide1.png" descr="Slide1.tif"/>
          <p:cNvPicPr/>
          <p:nvPr/>
        </p:nvPicPr>
        <p:blipFill>
          <a:blip r:embed="rId2">
            <a:extLst/>
          </a:blip>
          <a:stretch>
            <a:fillRect/>
          </a:stretch>
        </p:blipFill>
        <p:spPr>
          <a:xfrm>
            <a:off x="-1" y="-1"/>
            <a:ext cx="13004802" cy="9753602"/>
          </a:xfrm>
          <a:prstGeom prst="rect">
            <a:avLst/>
          </a:prstGeom>
          <a:ln w="12700">
            <a:miter lim="400000"/>
          </a:ln>
        </p:spPr>
      </p:pic>
    </p:spTree>
  </p:cSld>
  <p:clrMapOvr>
    <a:masterClrMapping/>
  </p:clrMapOvr>
  <p:transitio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ph type="title" idx="4294967295"/>
          </p:nvPr>
        </p:nvSpPr>
        <p:spPr>
          <a:xfrm>
            <a:off x="650239" y="866986"/>
            <a:ext cx="11704322" cy="1625601"/>
          </a:xfrm>
          <a:prstGeom prst="rect">
            <a:avLst/>
          </a:prstGeom>
          <a:ln w="38100">
            <a:solidFill>
              <a:srgbClr val="BA063E"/>
            </a:solidFill>
            <a:round/>
          </a:ln>
        </p:spPr>
        <p:txBody>
          <a:bodyPr lIns="65023" tIns="65023" rIns="65023" bIns="65023"/>
          <a:lstStyle/>
          <a:p>
            <a:pPr lvl="0" algn="ctr" defTabSz="914400">
              <a:lnSpc>
                <a:spcPct val="100000"/>
              </a:lnSpc>
              <a:defRPr cap="none" sz="1800">
                <a:solidFill>
                  <a:srgbClr val="000000"/>
                </a:solidFill>
              </a:defRPr>
            </a:pPr>
            <a:r>
              <a:rPr b="1" sz="4400">
                <a:solidFill>
                  <a:srgbClr val="BA063E"/>
                </a:solidFill>
                <a:latin typeface="Copperplate Gothic Bold"/>
                <a:ea typeface="Copperplate Gothic Bold"/>
                <a:cs typeface="Copperplate Gothic Bold"/>
                <a:sym typeface="Copperplate Gothic Bold"/>
              </a:rPr>
              <a:t>Follow-up: Online Social </a:t>
            </a:r>
            <a:br>
              <a:rPr b="1" sz="4400">
                <a:solidFill>
                  <a:srgbClr val="BA063E"/>
                </a:solidFill>
                <a:latin typeface="Copperplate Gothic Bold"/>
                <a:ea typeface="Copperplate Gothic Bold"/>
                <a:cs typeface="Copperplate Gothic Bold"/>
                <a:sym typeface="Copperplate Gothic Bold"/>
              </a:rPr>
            </a:br>
            <a:r>
              <a:rPr b="1" sz="4400">
                <a:solidFill>
                  <a:srgbClr val="BA063E"/>
                </a:solidFill>
                <a:latin typeface="Copperplate Gothic Bold"/>
                <a:ea typeface="Copperplate Gothic Bold"/>
                <a:cs typeface="Copperplate Gothic Bold"/>
                <a:sym typeface="Copperplate Gothic Bold"/>
              </a:rPr>
              <a:t>Network Diffusion</a:t>
            </a:r>
          </a:p>
        </p:txBody>
      </p:sp>
      <p:pic>
        <p:nvPicPr>
          <p:cNvPr id="289" name="image.png"/>
          <p:cNvPicPr/>
          <p:nvPr/>
        </p:nvPicPr>
        <p:blipFill>
          <a:blip r:embed="rId2">
            <a:extLst/>
          </a:blip>
          <a:stretch>
            <a:fillRect/>
          </a:stretch>
        </p:blipFill>
        <p:spPr>
          <a:xfrm>
            <a:off x="11379200" y="8236373"/>
            <a:ext cx="1300481" cy="1300481"/>
          </a:xfrm>
          <a:prstGeom prst="rect">
            <a:avLst/>
          </a:prstGeom>
          <a:ln w="12700">
            <a:miter lim="400000"/>
          </a:ln>
        </p:spPr>
      </p:pic>
      <p:sp>
        <p:nvSpPr>
          <p:cNvPr id="290" name="Shape 290"/>
          <p:cNvSpPr/>
          <p:nvPr>
            <p:ph type="body" idx="4294967295"/>
          </p:nvPr>
        </p:nvSpPr>
        <p:spPr>
          <a:xfrm>
            <a:off x="975359" y="2817706"/>
            <a:ext cx="11054082" cy="5852161"/>
          </a:xfrm>
          <a:prstGeom prst="rect">
            <a:avLst/>
          </a:prstGeom>
        </p:spPr>
        <p:txBody>
          <a:bodyPr lIns="65023" tIns="65023" rIns="65023" bIns="65023" anchor="t"/>
          <a:lstStyle/>
          <a:p>
            <a:pPr lvl="1" marL="416378" indent="-416378"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HOPE participants contacted friends	</a:t>
            </a:r>
            <a:endParaRPr sz="3400">
              <a:solidFill>
                <a:srgbClr val="BA063E"/>
              </a:solidFill>
              <a:latin typeface="Arial"/>
              <a:ea typeface="Arial"/>
              <a:cs typeface="Arial"/>
              <a:sym typeface="Arial"/>
            </a:endParaRPr>
          </a:p>
          <a:p>
            <a:pPr lvl="1" marL="416378" indent="-416378"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Friends completed a survey</a:t>
            </a:r>
            <a:endParaRPr sz="3400">
              <a:solidFill>
                <a:srgbClr val="BA063E"/>
              </a:solidFill>
              <a:latin typeface="Arial"/>
              <a:ea typeface="Arial"/>
              <a:cs typeface="Arial"/>
              <a:sym typeface="Arial"/>
            </a:endParaRPr>
          </a:p>
          <a:p>
            <a:pPr lvl="2" marL="800100" indent="-400050" defTabSz="914400">
              <a:lnSpc>
                <a:spcPct val="90000"/>
              </a:lnSpc>
              <a:spcBef>
                <a:spcPts val="0"/>
              </a:spcBef>
              <a:buClr>
                <a:srgbClr val="BA063E"/>
              </a:buClr>
              <a:buSzPct val="100000"/>
              <a:buFont typeface="Arial"/>
              <a:buChar char="•"/>
              <a:defRPr sz="1800">
                <a:solidFill>
                  <a:srgbClr val="000000"/>
                </a:solidFill>
              </a:defRPr>
            </a:pPr>
            <a:r>
              <a:rPr sz="2800">
                <a:solidFill>
                  <a:srgbClr val="BA063E"/>
                </a:solidFill>
                <a:latin typeface="Arial"/>
                <a:ea typeface="Arial"/>
                <a:cs typeface="Arial"/>
                <a:sym typeface="Arial"/>
              </a:rPr>
              <a:t>Sexual risk behaviors and drug use</a:t>
            </a:r>
            <a:endParaRPr sz="2800">
              <a:solidFill>
                <a:srgbClr val="BA063E"/>
              </a:solidFill>
              <a:latin typeface="Arial"/>
              <a:ea typeface="Arial"/>
              <a:cs typeface="Arial"/>
              <a:sym typeface="Arial"/>
            </a:endParaRPr>
          </a:p>
          <a:p>
            <a:pPr lvl="1" marL="342900" indent="-342900" defTabSz="914400">
              <a:lnSpc>
                <a:spcPct val="90000"/>
              </a:lnSpc>
              <a:spcBef>
                <a:spcPts val="0"/>
              </a:spcBef>
              <a:buSzTx/>
              <a:buNone/>
              <a:defRPr sz="1800">
                <a:solidFill>
                  <a:srgbClr val="000000"/>
                </a:solidFill>
              </a:defRPr>
            </a:pPr>
            <a:r>
              <a:rPr sz="3400">
                <a:solidFill>
                  <a:srgbClr val="BA063E"/>
                </a:solidFill>
                <a:latin typeface="Arial"/>
                <a:ea typeface="Arial"/>
                <a:cs typeface="Arial"/>
                <a:sym typeface="Arial"/>
              </a:rPr>
              <a:t>		</a:t>
            </a:r>
          </a:p>
        </p:txBody>
      </p:sp>
      <p:pic>
        <p:nvPicPr>
          <p:cNvPr id="291" name="image.png"/>
          <p:cNvPicPr/>
          <p:nvPr/>
        </p:nvPicPr>
        <p:blipFill>
          <a:blip r:embed="rId3">
            <a:extLst/>
          </a:blip>
          <a:stretch>
            <a:fillRect/>
          </a:stretch>
        </p:blipFill>
        <p:spPr>
          <a:xfrm>
            <a:off x="4118186" y="4768426"/>
            <a:ext cx="4443308" cy="4118188"/>
          </a:xfrm>
          <a:prstGeom prst="rect">
            <a:avLst/>
          </a:prstGeom>
          <a:ln w="12700">
            <a:miter lim="400000"/>
          </a:ln>
        </p:spPr>
      </p:pic>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8" name="Group 78"/>
          <p:cNvGrpSpPr/>
          <p:nvPr/>
        </p:nvGrpSpPr>
        <p:grpSpPr>
          <a:xfrm>
            <a:off x="1285484" y="3395366"/>
            <a:ext cx="3263190" cy="3339390"/>
            <a:chOff x="-126999" y="-88900"/>
            <a:chExt cx="3263188" cy="3339388"/>
          </a:xfrm>
        </p:grpSpPr>
        <p:pic>
          <p:nvPicPr>
            <p:cNvPr id="77" name="pasted-image.png"/>
            <p:cNvPicPr/>
            <p:nvPr/>
          </p:nvPicPr>
          <p:blipFill>
            <a:blip r:embed="rId3">
              <a:extLst/>
            </a:blip>
            <a:stretch>
              <a:fillRect/>
            </a:stretch>
          </p:blipFill>
          <p:spPr>
            <a:xfrm>
              <a:off x="0" y="-1"/>
              <a:ext cx="3009189" cy="3009190"/>
            </a:xfrm>
            <a:prstGeom prst="rect">
              <a:avLst/>
            </a:prstGeom>
            <a:ln>
              <a:noFill/>
            </a:ln>
            <a:effectLst/>
          </p:spPr>
        </p:pic>
        <p:pic>
          <p:nvPicPr>
            <p:cNvPr id="76" name=""/>
            <p:cNvPicPr/>
            <p:nvPr/>
          </p:nvPicPr>
          <p:blipFill>
            <a:blip r:embed="rId4">
              <a:extLst/>
            </a:blip>
            <a:stretch>
              <a:fillRect/>
            </a:stretch>
          </p:blipFill>
          <p:spPr>
            <a:xfrm>
              <a:off x="-127000" y="-88901"/>
              <a:ext cx="3263189" cy="3339390"/>
            </a:xfrm>
            <a:prstGeom prst="rect">
              <a:avLst/>
            </a:prstGeom>
            <a:effectLst/>
          </p:spPr>
        </p:pic>
      </p:grpSp>
      <p:grpSp>
        <p:nvGrpSpPr>
          <p:cNvPr id="81" name="Group 81"/>
          <p:cNvGrpSpPr/>
          <p:nvPr/>
        </p:nvGrpSpPr>
        <p:grpSpPr>
          <a:xfrm>
            <a:off x="4870805" y="504766"/>
            <a:ext cx="3263190" cy="3339389"/>
            <a:chOff x="-127000" y="-88900"/>
            <a:chExt cx="3263188" cy="3339388"/>
          </a:xfrm>
        </p:grpSpPr>
        <p:pic>
          <p:nvPicPr>
            <p:cNvPr id="80" name="pasted-image.png"/>
            <p:cNvPicPr/>
            <p:nvPr/>
          </p:nvPicPr>
          <p:blipFill>
            <a:blip r:embed="rId5">
              <a:extLst/>
            </a:blip>
            <a:stretch>
              <a:fillRect/>
            </a:stretch>
          </p:blipFill>
          <p:spPr>
            <a:xfrm>
              <a:off x="-1" y="0"/>
              <a:ext cx="3009190" cy="3009189"/>
            </a:xfrm>
            <a:prstGeom prst="rect">
              <a:avLst/>
            </a:prstGeom>
            <a:ln>
              <a:noFill/>
            </a:ln>
            <a:effectLst/>
          </p:spPr>
        </p:pic>
        <p:pic>
          <p:nvPicPr>
            <p:cNvPr id="79" name=""/>
            <p:cNvPicPr/>
            <p:nvPr/>
          </p:nvPicPr>
          <p:blipFill>
            <a:blip r:embed="rId6">
              <a:extLst/>
            </a:blip>
            <a:stretch>
              <a:fillRect/>
            </a:stretch>
          </p:blipFill>
          <p:spPr>
            <a:xfrm>
              <a:off x="-127000" y="-88900"/>
              <a:ext cx="3263189" cy="3339389"/>
            </a:xfrm>
            <a:prstGeom prst="rect">
              <a:avLst/>
            </a:prstGeom>
            <a:effectLst/>
          </p:spPr>
        </p:pic>
      </p:grpSp>
      <p:grpSp>
        <p:nvGrpSpPr>
          <p:cNvPr id="84" name="Group 84"/>
          <p:cNvGrpSpPr/>
          <p:nvPr/>
        </p:nvGrpSpPr>
        <p:grpSpPr>
          <a:xfrm>
            <a:off x="7948179" y="2746015"/>
            <a:ext cx="3128242" cy="3204441"/>
            <a:chOff x="-127000" y="-88900"/>
            <a:chExt cx="3128240" cy="3204440"/>
          </a:xfrm>
        </p:grpSpPr>
        <p:pic>
          <p:nvPicPr>
            <p:cNvPr id="83" name="pasted-image.png"/>
            <p:cNvPicPr/>
            <p:nvPr/>
          </p:nvPicPr>
          <p:blipFill>
            <a:blip r:embed="rId7">
              <a:extLst/>
            </a:blip>
            <a:stretch>
              <a:fillRect/>
            </a:stretch>
          </p:blipFill>
          <p:spPr>
            <a:xfrm>
              <a:off x="0" y="0"/>
              <a:ext cx="2874241" cy="2874241"/>
            </a:xfrm>
            <a:prstGeom prst="rect">
              <a:avLst/>
            </a:prstGeom>
            <a:ln>
              <a:noFill/>
            </a:ln>
            <a:effectLst/>
          </p:spPr>
        </p:pic>
        <p:pic>
          <p:nvPicPr>
            <p:cNvPr id="82" name=""/>
            <p:cNvPicPr/>
            <p:nvPr/>
          </p:nvPicPr>
          <p:blipFill>
            <a:blip r:embed="rId8">
              <a:extLst/>
            </a:blip>
            <a:stretch>
              <a:fillRect/>
            </a:stretch>
          </p:blipFill>
          <p:spPr>
            <a:xfrm>
              <a:off x="-127000" y="-88900"/>
              <a:ext cx="3128241" cy="3204441"/>
            </a:xfrm>
            <a:prstGeom prst="rect">
              <a:avLst/>
            </a:prstGeom>
            <a:effectLst/>
          </p:spPr>
        </p:pic>
      </p:grpSp>
      <p:grpSp>
        <p:nvGrpSpPr>
          <p:cNvPr id="87" name="Group 87"/>
          <p:cNvGrpSpPr/>
          <p:nvPr/>
        </p:nvGrpSpPr>
        <p:grpSpPr>
          <a:xfrm>
            <a:off x="9570047" y="5838140"/>
            <a:ext cx="3263189" cy="3339389"/>
            <a:chOff x="-127000" y="-88900"/>
            <a:chExt cx="3263188" cy="3339388"/>
          </a:xfrm>
        </p:grpSpPr>
        <p:pic>
          <p:nvPicPr>
            <p:cNvPr id="86" name="pasted-image.png"/>
            <p:cNvPicPr/>
            <p:nvPr/>
          </p:nvPicPr>
          <p:blipFill>
            <a:blip r:embed="rId9">
              <a:extLst/>
            </a:blip>
            <a:stretch>
              <a:fillRect/>
            </a:stretch>
          </p:blipFill>
          <p:spPr>
            <a:xfrm>
              <a:off x="0" y="0"/>
              <a:ext cx="3009189" cy="3009189"/>
            </a:xfrm>
            <a:prstGeom prst="rect">
              <a:avLst/>
            </a:prstGeom>
            <a:ln>
              <a:noFill/>
            </a:ln>
            <a:effectLst/>
          </p:spPr>
        </p:pic>
        <p:pic>
          <p:nvPicPr>
            <p:cNvPr id="85" name=""/>
            <p:cNvPicPr/>
            <p:nvPr/>
          </p:nvPicPr>
          <p:blipFill>
            <a:blip r:embed="rId10">
              <a:extLst/>
            </a:blip>
            <a:stretch>
              <a:fillRect/>
            </a:stretch>
          </p:blipFill>
          <p:spPr>
            <a:xfrm>
              <a:off x="-127000" y="-88900"/>
              <a:ext cx="3263189" cy="3339389"/>
            </a:xfrm>
            <a:prstGeom prst="rect">
              <a:avLst/>
            </a:prstGeom>
            <a:effectLst/>
          </p:spPr>
        </p:pic>
      </p:grpSp>
      <p:grpSp>
        <p:nvGrpSpPr>
          <p:cNvPr id="90" name="Group 90"/>
          <p:cNvGrpSpPr/>
          <p:nvPr/>
        </p:nvGrpSpPr>
        <p:grpSpPr>
          <a:xfrm>
            <a:off x="93467" y="2898"/>
            <a:ext cx="3476134" cy="3552334"/>
            <a:chOff x="-126999" y="-88899"/>
            <a:chExt cx="3476132" cy="3552332"/>
          </a:xfrm>
        </p:grpSpPr>
        <p:pic>
          <p:nvPicPr>
            <p:cNvPr id="89" name="pasted-image.png"/>
            <p:cNvPicPr/>
            <p:nvPr/>
          </p:nvPicPr>
          <p:blipFill>
            <a:blip r:embed="rId11">
              <a:extLst/>
            </a:blip>
            <a:stretch>
              <a:fillRect/>
            </a:stretch>
          </p:blipFill>
          <p:spPr>
            <a:xfrm>
              <a:off x="0" y="0"/>
              <a:ext cx="3222133" cy="3222133"/>
            </a:xfrm>
            <a:prstGeom prst="rect">
              <a:avLst/>
            </a:prstGeom>
            <a:ln>
              <a:noFill/>
            </a:ln>
            <a:effectLst/>
          </p:spPr>
        </p:pic>
        <p:pic>
          <p:nvPicPr>
            <p:cNvPr id="88" name=""/>
            <p:cNvPicPr/>
            <p:nvPr/>
          </p:nvPicPr>
          <p:blipFill>
            <a:blip r:embed="rId12">
              <a:extLst/>
            </a:blip>
            <a:stretch>
              <a:fillRect/>
            </a:stretch>
          </p:blipFill>
          <p:spPr>
            <a:xfrm>
              <a:off x="-127000" y="-88900"/>
              <a:ext cx="3476133" cy="3552333"/>
            </a:xfrm>
            <a:prstGeom prst="rect">
              <a:avLst/>
            </a:prstGeom>
            <a:effectLst/>
          </p:spPr>
        </p:pic>
      </p:grpSp>
      <p:grpSp>
        <p:nvGrpSpPr>
          <p:cNvPr id="93" name="Group 93"/>
          <p:cNvGrpSpPr/>
          <p:nvPr/>
        </p:nvGrpSpPr>
        <p:grpSpPr>
          <a:xfrm>
            <a:off x="4616832" y="5838140"/>
            <a:ext cx="3263189" cy="3339389"/>
            <a:chOff x="-127000" y="-88900"/>
            <a:chExt cx="3263188" cy="3339388"/>
          </a:xfrm>
        </p:grpSpPr>
        <p:pic>
          <p:nvPicPr>
            <p:cNvPr id="92" name="pasted-image.png"/>
            <p:cNvPicPr/>
            <p:nvPr/>
          </p:nvPicPr>
          <p:blipFill>
            <a:blip r:embed="rId13">
              <a:extLst/>
            </a:blip>
            <a:stretch>
              <a:fillRect/>
            </a:stretch>
          </p:blipFill>
          <p:spPr>
            <a:xfrm>
              <a:off x="-1" y="-1"/>
              <a:ext cx="3009190" cy="3009190"/>
            </a:xfrm>
            <a:prstGeom prst="rect">
              <a:avLst/>
            </a:prstGeom>
            <a:ln>
              <a:noFill/>
            </a:ln>
            <a:effectLst/>
          </p:spPr>
        </p:pic>
        <p:pic>
          <p:nvPicPr>
            <p:cNvPr id="91" name=""/>
            <p:cNvPicPr/>
            <p:nvPr/>
          </p:nvPicPr>
          <p:blipFill>
            <a:blip r:embed="rId14">
              <a:extLst/>
            </a:blip>
            <a:stretch>
              <a:fillRect/>
            </a:stretch>
          </p:blipFill>
          <p:spPr>
            <a:xfrm>
              <a:off x="-127000" y="-88900"/>
              <a:ext cx="3263189" cy="3339389"/>
            </a:xfrm>
            <a:prstGeom prst="rect">
              <a:avLst/>
            </a:prstGeom>
            <a:effectLst/>
          </p:spPr>
        </p:pic>
      </p:grpSp>
    </p:spTree>
  </p:cSld>
  <p:clrMapOvr>
    <a:masterClrMapping/>
  </p:clrMapOvr>
  <p:transitio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 name="Shape 293"/>
          <p:cNvSpPr/>
          <p:nvPr>
            <p:ph type="body" idx="4294967295"/>
          </p:nvPr>
        </p:nvSpPr>
        <p:spPr>
          <a:xfrm>
            <a:off x="1192106" y="2492586"/>
            <a:ext cx="10439966" cy="5321583"/>
          </a:xfrm>
          <a:prstGeom prst="rect">
            <a:avLst/>
          </a:prstGeom>
        </p:spPr>
        <p:txBody>
          <a:bodyPr lIns="65023" tIns="65023" rIns="65023" bIns="65023" anchor="t"/>
          <a:lstStyle/>
          <a:p>
            <a:pPr lvl="0" marL="364331" indent="-364331"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Facebook can be used as a tool for HIV prevention interventions</a:t>
            </a:r>
            <a:endParaRPr sz="3400">
              <a:solidFill>
                <a:srgbClr val="BA063E"/>
              </a:solidFill>
              <a:latin typeface="Arial"/>
              <a:ea typeface="Arial"/>
              <a:cs typeface="Arial"/>
              <a:sym typeface="Arial"/>
            </a:endParaRPr>
          </a:p>
          <a:p>
            <a:pPr lvl="0" marL="364331" indent="-364331"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Results are associated with changes in network growth</a:t>
            </a:r>
            <a:endParaRPr sz="3400">
              <a:solidFill>
                <a:srgbClr val="BA063E"/>
              </a:solidFill>
              <a:latin typeface="Arial"/>
              <a:ea typeface="Arial"/>
              <a:cs typeface="Arial"/>
              <a:sym typeface="Arial"/>
            </a:endParaRPr>
          </a:p>
          <a:p>
            <a:pPr lvl="0" marL="364331" indent="-364331" defTabSz="914400">
              <a:lnSpc>
                <a:spcPct val="90000"/>
              </a:lnSpc>
              <a:spcBef>
                <a:spcPts val="0"/>
              </a:spcBef>
              <a:buClr>
                <a:srgbClr val="BA063E"/>
              </a:buClr>
              <a:buSzPct val="100000"/>
              <a:buFont typeface="Arial"/>
              <a:buChar char="•"/>
              <a:defRPr sz="1800">
                <a:solidFill>
                  <a:srgbClr val="000000"/>
                </a:solidFill>
              </a:defRPr>
            </a:pPr>
            <a:r>
              <a:rPr sz="3400">
                <a:solidFill>
                  <a:srgbClr val="BA063E"/>
                </a:solidFill>
                <a:latin typeface="Arial"/>
                <a:ea typeface="Arial"/>
                <a:cs typeface="Arial"/>
                <a:sym typeface="Arial"/>
              </a:rPr>
              <a:t>Results generalize to other populations and regions</a:t>
            </a:r>
            <a:endParaRPr sz="3400">
              <a:solidFill>
                <a:srgbClr val="BA063E"/>
              </a:solidFill>
              <a:latin typeface="Arial"/>
              <a:ea typeface="Arial"/>
              <a:cs typeface="Arial"/>
              <a:sym typeface="Arial"/>
            </a:endParaRPr>
          </a:p>
          <a:p>
            <a:pPr lvl="2" marL="800100" indent="-400050" defTabSz="914400">
              <a:lnSpc>
                <a:spcPct val="90000"/>
              </a:lnSpc>
              <a:spcBef>
                <a:spcPts val="0"/>
              </a:spcBef>
              <a:buClr>
                <a:srgbClr val="BA063E"/>
              </a:buClr>
              <a:buSzPct val="100000"/>
              <a:buFont typeface="Arial"/>
              <a:buChar char="•"/>
              <a:defRPr sz="1800">
                <a:solidFill>
                  <a:srgbClr val="000000"/>
                </a:solidFill>
              </a:defRPr>
            </a:pPr>
            <a:r>
              <a:rPr sz="2800">
                <a:solidFill>
                  <a:srgbClr val="BA063E"/>
                </a:solidFill>
                <a:latin typeface="Arial"/>
                <a:ea typeface="Arial"/>
                <a:cs typeface="Arial"/>
                <a:sym typeface="Arial"/>
              </a:rPr>
              <a:t>Replicated in Peru among Peruvian MSM</a:t>
            </a:r>
          </a:p>
        </p:txBody>
      </p:sp>
      <p:grpSp>
        <p:nvGrpSpPr>
          <p:cNvPr id="296" name="Group 296"/>
          <p:cNvGrpSpPr/>
          <p:nvPr/>
        </p:nvGrpSpPr>
        <p:grpSpPr>
          <a:xfrm>
            <a:off x="246097" y="298026"/>
            <a:ext cx="12584855" cy="1521743"/>
            <a:chOff x="0" y="0"/>
            <a:chExt cx="12584853" cy="1521742"/>
          </a:xfrm>
        </p:grpSpPr>
        <p:sp>
          <p:nvSpPr>
            <p:cNvPr id="294" name="Shape 294"/>
            <p:cNvSpPr/>
            <p:nvPr/>
          </p:nvSpPr>
          <p:spPr>
            <a:xfrm>
              <a:off x="0" y="0"/>
              <a:ext cx="12584854" cy="1521743"/>
            </a:xfrm>
            <a:prstGeom prst="roundRect">
              <a:avLst>
                <a:gd name="adj" fmla="val 11719"/>
              </a:avLst>
            </a:prstGeom>
            <a:noFill/>
            <a:ln w="38100" cap="flat">
              <a:solidFill>
                <a:srgbClr val="BA063E"/>
              </a:solidFill>
              <a:prstDash val="solid"/>
              <a:round/>
            </a:ln>
            <a:effectLst/>
          </p:spPr>
          <p:txBody>
            <a:bodyPr wrap="square" lIns="65023" tIns="65023" rIns="65023" bIns="65023"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295" name="Shape 295"/>
            <p:cNvSpPr/>
            <p:nvPr/>
          </p:nvSpPr>
          <p:spPr>
            <a:xfrm>
              <a:off x="5526769" y="530871"/>
              <a:ext cx="1531316" cy="46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650240">
                <a:defRPr sz="2400">
                  <a:solidFill>
                    <a:srgbClr val="000000"/>
                  </a:solidFill>
                  <a:latin typeface="Times New Roman"/>
                  <a:ea typeface="Times New Roman"/>
                  <a:cs typeface="Times New Roman"/>
                  <a:sym typeface="Times New Roman"/>
                </a:defRPr>
              </a:lvl1pPr>
            </a:lstStyle>
            <a:p>
              <a:pPr lvl="0">
                <a:defRPr sz="1800"/>
              </a:pPr>
              <a:r>
                <a:rPr sz="2400"/>
                <a:t>Conclusion</a:t>
              </a:r>
            </a:p>
          </p:txBody>
        </p:sp>
      </p:grpSp>
    </p:spTree>
  </p:cSld>
  <p:clrMapOvr>
    <a:masterClrMapping/>
  </p:clrMapOvr>
  <p:transitio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Shape 298"/>
          <p:cNvSpPr/>
          <p:nvPr>
            <p:ph type="body" idx="4294967295"/>
          </p:nvPr>
        </p:nvSpPr>
        <p:spPr>
          <a:xfrm>
            <a:off x="1282417" y="3113475"/>
            <a:ext cx="10439966" cy="5321583"/>
          </a:xfrm>
          <a:prstGeom prst="rect">
            <a:avLst/>
          </a:prstGeom>
        </p:spPr>
        <p:txBody>
          <a:bodyPr lIns="65023" tIns="65023" rIns="65023" bIns="65023" anchor="t"/>
          <a:lstStyle/>
          <a:p>
            <a:pPr lvl="0" marL="471487" indent="-471487" defTabSz="914400">
              <a:spcBef>
                <a:spcPts val="700"/>
              </a:spcBef>
              <a:buClr>
                <a:srgbClr val="BA063E"/>
              </a:buClr>
              <a:buSzPct val="100000"/>
              <a:buFont typeface="Arial"/>
              <a:buChar char="•"/>
              <a:defRPr sz="1800">
                <a:solidFill>
                  <a:srgbClr val="000000"/>
                </a:solidFill>
              </a:defRPr>
            </a:pPr>
            <a:r>
              <a:rPr sz="4400">
                <a:solidFill>
                  <a:srgbClr val="BA063E"/>
                </a:solidFill>
                <a:latin typeface="Arial"/>
                <a:ea typeface="Arial"/>
                <a:cs typeface="Arial"/>
                <a:sym typeface="Arial"/>
              </a:rPr>
              <a:t>Social media continues to rapidly grow</a:t>
            </a:r>
            <a:endParaRPr sz="4400">
              <a:solidFill>
                <a:srgbClr val="BA063E"/>
              </a:solidFill>
              <a:latin typeface="Arial"/>
              <a:ea typeface="Arial"/>
              <a:cs typeface="Arial"/>
              <a:sym typeface="Arial"/>
            </a:endParaRPr>
          </a:p>
          <a:p>
            <a:pPr lvl="0" marL="471487" indent="-471487" defTabSz="914400">
              <a:spcBef>
                <a:spcPts val="700"/>
              </a:spcBef>
              <a:buClr>
                <a:srgbClr val="BA063E"/>
              </a:buClr>
              <a:buSzPct val="100000"/>
              <a:buFont typeface="Arial"/>
              <a:buChar char="•"/>
              <a:defRPr sz="1800">
                <a:solidFill>
                  <a:srgbClr val="000000"/>
                </a:solidFill>
              </a:defRPr>
            </a:pPr>
            <a:r>
              <a:rPr sz="4400">
                <a:solidFill>
                  <a:srgbClr val="BA063E"/>
                </a:solidFill>
                <a:latin typeface="Arial"/>
                <a:ea typeface="Arial"/>
                <a:cs typeface="Arial"/>
                <a:sym typeface="Arial"/>
              </a:rPr>
              <a:t>HOPE can be used for HIV prevention/testing and applied for HIV care</a:t>
            </a:r>
          </a:p>
        </p:txBody>
      </p:sp>
      <p:grpSp>
        <p:nvGrpSpPr>
          <p:cNvPr id="301" name="Group 301"/>
          <p:cNvGrpSpPr/>
          <p:nvPr/>
        </p:nvGrpSpPr>
        <p:grpSpPr>
          <a:xfrm>
            <a:off x="246097" y="298026"/>
            <a:ext cx="12584855" cy="1521743"/>
            <a:chOff x="0" y="0"/>
            <a:chExt cx="12584853" cy="1521742"/>
          </a:xfrm>
        </p:grpSpPr>
        <p:sp>
          <p:nvSpPr>
            <p:cNvPr id="299" name="Shape 299"/>
            <p:cNvSpPr/>
            <p:nvPr/>
          </p:nvSpPr>
          <p:spPr>
            <a:xfrm>
              <a:off x="0" y="0"/>
              <a:ext cx="12584854" cy="1521743"/>
            </a:xfrm>
            <a:prstGeom prst="roundRect">
              <a:avLst>
                <a:gd name="adj" fmla="val 11719"/>
              </a:avLst>
            </a:prstGeom>
            <a:noFill/>
            <a:ln w="38100" cap="flat">
              <a:solidFill>
                <a:srgbClr val="BA063E"/>
              </a:solidFill>
              <a:prstDash val="solid"/>
              <a:round/>
            </a:ln>
            <a:effectLst/>
          </p:spPr>
          <p:txBody>
            <a:bodyPr wrap="square" lIns="65023" tIns="65023" rIns="65023" bIns="65023"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300" name="Shape 300"/>
            <p:cNvSpPr/>
            <p:nvPr/>
          </p:nvSpPr>
          <p:spPr>
            <a:xfrm>
              <a:off x="5467461" y="530871"/>
              <a:ext cx="1649932" cy="46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650240">
                <a:defRPr sz="2400">
                  <a:solidFill>
                    <a:srgbClr val="000000"/>
                  </a:solidFill>
                  <a:latin typeface="Times New Roman"/>
                  <a:ea typeface="Times New Roman"/>
                  <a:cs typeface="Times New Roman"/>
                  <a:sym typeface="Times New Roman"/>
                </a:defRPr>
              </a:lvl1pPr>
            </a:lstStyle>
            <a:p>
              <a:pPr lvl="0">
                <a:defRPr sz="1800"/>
              </a:pPr>
              <a:r>
                <a:rPr sz="2400"/>
                <a:t>Conclusions</a:t>
              </a:r>
            </a:p>
          </p:txBody>
        </p:sp>
      </p:grpSp>
    </p:spTree>
  </p:cSld>
  <p:clrMapOvr>
    <a:masterClrMapping/>
  </p:clrMapOvr>
  <p:transitio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ph type="title" idx="4294967295"/>
          </p:nvPr>
        </p:nvSpPr>
        <p:spPr>
          <a:xfrm>
            <a:off x="975359" y="866986"/>
            <a:ext cx="11054082" cy="1625601"/>
          </a:xfrm>
          <a:prstGeom prst="rect">
            <a:avLst/>
          </a:prstGeom>
          <a:ln w="38100">
            <a:solidFill>
              <a:srgbClr val="BA063E"/>
            </a:solidFill>
            <a:round/>
          </a:ln>
        </p:spPr>
        <p:txBody>
          <a:bodyPr lIns="65023" tIns="65023" rIns="65023" bIns="65023"/>
          <a:lstStyle>
            <a:lvl1pPr algn="ctr" defTabSz="914400">
              <a:lnSpc>
                <a:spcPct val="100000"/>
              </a:lnSpc>
              <a:defRPr b="1" cap="none" sz="4400">
                <a:solidFill>
                  <a:srgbClr val="BA063E"/>
                </a:solidFill>
                <a:latin typeface="Copperplate Gothic Bold"/>
                <a:ea typeface="Copperplate Gothic Bold"/>
                <a:cs typeface="Copperplate Gothic Bold"/>
                <a:sym typeface="Copperplate Gothic Bold"/>
              </a:defRPr>
            </a:lvl1pPr>
          </a:lstStyle>
          <a:p>
            <a:pPr lvl="0">
              <a:defRPr b="0" sz="1800">
                <a:solidFill>
                  <a:srgbClr val="000000"/>
                </a:solidFill>
              </a:defRPr>
            </a:pPr>
            <a:r>
              <a:rPr b="1" sz="4400">
                <a:solidFill>
                  <a:srgbClr val="BA063E"/>
                </a:solidFill>
              </a:rPr>
              <a:t>Thank you</a:t>
            </a:r>
          </a:p>
        </p:txBody>
      </p:sp>
      <p:pic>
        <p:nvPicPr>
          <p:cNvPr id="304" name="image.png"/>
          <p:cNvPicPr/>
          <p:nvPr/>
        </p:nvPicPr>
        <p:blipFill>
          <a:blip r:embed="rId2">
            <a:extLst/>
          </a:blip>
          <a:stretch>
            <a:fillRect/>
          </a:stretch>
        </p:blipFill>
        <p:spPr>
          <a:xfrm>
            <a:off x="970844" y="2704817"/>
            <a:ext cx="11072143" cy="5974081"/>
          </a:xfrm>
          <a:prstGeom prst="rect">
            <a:avLst/>
          </a:prstGeom>
          <a:ln w="12700">
            <a:miter lim="400000"/>
          </a:ln>
        </p:spPr>
      </p:pic>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99" name="Group 99"/>
          <p:cNvGrpSpPr/>
          <p:nvPr/>
        </p:nvGrpSpPr>
        <p:grpSpPr>
          <a:xfrm>
            <a:off x="142763" y="1799620"/>
            <a:ext cx="12719274" cy="5603982"/>
            <a:chOff x="-223256" y="-88899"/>
            <a:chExt cx="12719273" cy="5603980"/>
          </a:xfrm>
        </p:grpSpPr>
        <p:pic>
          <p:nvPicPr>
            <p:cNvPr id="98" name="pasted-image.tif"/>
            <p:cNvPicPr/>
            <p:nvPr/>
          </p:nvPicPr>
          <p:blipFill>
            <a:blip r:embed="rId3">
              <a:extLst/>
            </a:blip>
            <a:srcRect l="0" t="0" r="0" b="0"/>
            <a:stretch>
              <a:fillRect/>
            </a:stretch>
          </p:blipFill>
          <p:spPr>
            <a:xfrm>
              <a:off x="0" y="0"/>
              <a:ext cx="12272760" cy="5273781"/>
            </a:xfrm>
            <a:prstGeom prst="rect">
              <a:avLst/>
            </a:prstGeom>
            <a:ln>
              <a:noFill/>
            </a:ln>
            <a:effectLst/>
          </p:spPr>
        </p:pic>
        <p:pic>
          <p:nvPicPr>
            <p:cNvPr id="97" name=""/>
            <p:cNvPicPr/>
            <p:nvPr/>
          </p:nvPicPr>
          <p:blipFill>
            <a:blip r:embed="rId4">
              <a:extLst/>
            </a:blip>
            <a:stretch>
              <a:fillRect/>
            </a:stretch>
          </p:blipFill>
          <p:spPr>
            <a:xfrm>
              <a:off x="-223257" y="-88900"/>
              <a:ext cx="12719274" cy="5603981"/>
            </a:xfrm>
            <a:prstGeom prst="rect">
              <a:avLst/>
            </a:prstGeom>
            <a:effectLst/>
          </p:spPr>
        </p:pic>
      </p:gr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05" name="Group 105"/>
          <p:cNvGrpSpPr/>
          <p:nvPr/>
        </p:nvGrpSpPr>
        <p:grpSpPr>
          <a:xfrm>
            <a:off x="495300" y="1092200"/>
            <a:ext cx="12014200" cy="6007100"/>
            <a:chOff x="-127000" y="-88900"/>
            <a:chExt cx="12014200" cy="6007100"/>
          </a:xfrm>
        </p:grpSpPr>
        <p:pic>
          <p:nvPicPr>
            <p:cNvPr id="104" name="pasted-image.png"/>
            <p:cNvPicPr/>
            <p:nvPr/>
          </p:nvPicPr>
          <p:blipFill>
            <a:blip r:embed="rId3">
              <a:extLst/>
            </a:blip>
            <a:srcRect l="0" t="7035" r="0" b="7035"/>
            <a:stretch>
              <a:fillRect/>
            </a:stretch>
          </p:blipFill>
          <p:spPr>
            <a:xfrm>
              <a:off x="0" y="0"/>
              <a:ext cx="11760200" cy="5676900"/>
            </a:xfrm>
            <a:prstGeom prst="rect">
              <a:avLst/>
            </a:prstGeom>
            <a:ln>
              <a:noFill/>
            </a:ln>
            <a:effectLst/>
          </p:spPr>
        </p:pic>
        <p:pic>
          <p:nvPicPr>
            <p:cNvPr id="103" name=""/>
            <p:cNvPicPr/>
            <p:nvPr/>
          </p:nvPicPr>
          <p:blipFill>
            <a:blip r:embed="rId4">
              <a:extLst/>
            </a:blip>
            <a:stretch>
              <a:fillRect/>
            </a:stretch>
          </p:blipFill>
          <p:spPr>
            <a:xfrm>
              <a:off x="-127000" y="-88900"/>
              <a:ext cx="12014200" cy="6007100"/>
            </a:xfrm>
            <a:prstGeom prst="rect">
              <a:avLst/>
            </a:prstGeom>
            <a:effectLst/>
          </p:spPr>
        </p:pic>
      </p:gr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9" name="pasted-image.tif"/>
          <p:cNvPicPr/>
          <p:nvPr/>
        </p:nvPicPr>
        <p:blipFill>
          <a:blip r:embed="rId3">
            <a:extLst/>
          </a:blip>
          <a:srcRect l="32" t="0" r="29379" b="7957"/>
          <a:stretch>
            <a:fillRect/>
          </a:stretch>
        </p:blipFill>
        <p:spPr>
          <a:xfrm>
            <a:off x="0" y="11469"/>
            <a:ext cx="13004800" cy="9742131"/>
          </a:xfrm>
          <a:prstGeom prst="rect">
            <a:avLst/>
          </a:prstGeom>
          <a:ln w="12700">
            <a:miter lim="400000"/>
          </a:ln>
        </p:spPr>
      </p:pic>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15" name="Group 115"/>
          <p:cNvGrpSpPr/>
          <p:nvPr/>
        </p:nvGrpSpPr>
        <p:grpSpPr>
          <a:xfrm>
            <a:off x="6668975" y="889000"/>
            <a:ext cx="5699350" cy="7954813"/>
            <a:chOff x="-127000" y="-88899"/>
            <a:chExt cx="5699349" cy="7954812"/>
          </a:xfrm>
        </p:grpSpPr>
        <p:pic>
          <p:nvPicPr>
            <p:cNvPr id="114" name="pasted-image.png"/>
            <p:cNvPicPr/>
            <p:nvPr/>
          </p:nvPicPr>
          <p:blipFill>
            <a:blip r:embed="rId3">
              <a:extLst/>
            </a:blip>
            <a:srcRect l="0" t="3326" r="0" b="3326"/>
            <a:stretch>
              <a:fillRect/>
            </a:stretch>
          </p:blipFill>
          <p:spPr>
            <a:xfrm>
              <a:off x="0" y="0"/>
              <a:ext cx="5445349" cy="7624613"/>
            </a:xfrm>
            <a:prstGeom prst="rect">
              <a:avLst/>
            </a:prstGeom>
            <a:ln>
              <a:noFill/>
            </a:ln>
            <a:effectLst/>
          </p:spPr>
        </p:pic>
        <p:pic>
          <p:nvPicPr>
            <p:cNvPr id="113" name=""/>
            <p:cNvPicPr/>
            <p:nvPr/>
          </p:nvPicPr>
          <p:blipFill>
            <a:blip r:embed="rId4">
              <a:extLst/>
            </a:blip>
            <a:stretch>
              <a:fillRect/>
            </a:stretch>
          </p:blipFill>
          <p:spPr>
            <a:xfrm>
              <a:off x="-127001" y="-88900"/>
              <a:ext cx="5699350" cy="7954813"/>
            </a:xfrm>
            <a:prstGeom prst="rect">
              <a:avLst/>
            </a:prstGeom>
            <a:effectLst/>
          </p:spPr>
        </p:pic>
      </p:grpSp>
      <p:grpSp>
        <p:nvGrpSpPr>
          <p:cNvPr id="118" name="Group 118"/>
          <p:cNvGrpSpPr/>
          <p:nvPr/>
        </p:nvGrpSpPr>
        <p:grpSpPr>
          <a:xfrm>
            <a:off x="493619" y="886599"/>
            <a:ext cx="5829301" cy="8001001"/>
            <a:chOff x="-127000" y="-88900"/>
            <a:chExt cx="5829300" cy="8001000"/>
          </a:xfrm>
        </p:grpSpPr>
        <p:pic>
          <p:nvPicPr>
            <p:cNvPr id="117" name="pasted-image.png"/>
            <p:cNvPicPr/>
            <p:nvPr/>
          </p:nvPicPr>
          <p:blipFill>
            <a:blip r:embed="rId5">
              <a:extLst/>
            </a:blip>
            <a:srcRect l="0" t="4138" r="0" b="4138"/>
            <a:stretch>
              <a:fillRect/>
            </a:stretch>
          </p:blipFill>
          <p:spPr>
            <a:xfrm>
              <a:off x="0" y="0"/>
              <a:ext cx="5575300" cy="7670800"/>
            </a:xfrm>
            <a:prstGeom prst="rect">
              <a:avLst/>
            </a:prstGeom>
            <a:ln>
              <a:noFill/>
            </a:ln>
            <a:effectLst/>
          </p:spPr>
        </p:pic>
        <p:pic>
          <p:nvPicPr>
            <p:cNvPr id="116" name=""/>
            <p:cNvPicPr/>
            <p:nvPr/>
          </p:nvPicPr>
          <p:blipFill>
            <a:blip r:embed="rId6">
              <a:extLst/>
            </a:blip>
            <a:stretch>
              <a:fillRect/>
            </a:stretch>
          </p:blipFill>
          <p:spPr>
            <a:xfrm>
              <a:off x="-127000" y="-88900"/>
              <a:ext cx="5829300" cy="8001000"/>
            </a:xfrm>
            <a:prstGeom prst="rect">
              <a:avLst/>
            </a:prstGeom>
            <a:effectLst/>
          </p:spPr>
        </p:pic>
      </p:gr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2" name="pasted-image.tif"/>
          <p:cNvPicPr/>
          <p:nvPr/>
        </p:nvPicPr>
        <p:blipFill>
          <a:blip r:embed="rId3">
            <a:extLst/>
          </a:blip>
          <a:srcRect l="5523" t="0" r="20430" b="0"/>
          <a:stretch>
            <a:fillRect/>
          </a:stretch>
        </p:blipFill>
        <p:spPr>
          <a:xfrm>
            <a:off x="0" y="0"/>
            <a:ext cx="13004800" cy="9753600"/>
          </a:xfrm>
          <a:prstGeom prst="rect">
            <a:avLst/>
          </a:prstGeom>
          <a:ln w="12700">
            <a:miter lim="400000"/>
          </a:ln>
        </p:spPr>
      </p:pic>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3">
  <a:themeElements>
    <a:clrScheme name="New_Template3">
      <a:dk1>
        <a:srgbClr val="606060"/>
      </a:dk1>
      <a:lt1>
        <a:srgbClr val="000060"/>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3">
      <a:majorFont>
        <a:latin typeface="Gill Sans Light"/>
        <a:ea typeface="Gill Sans Light"/>
        <a:cs typeface="Gill Sans Light"/>
      </a:majorFont>
      <a:minorFont>
        <a:latin typeface="Gill Sans Light"/>
        <a:ea typeface="Gill Sans Light"/>
        <a:cs typeface="Gill Sans Light"/>
      </a:minorFont>
    </a:fontScheme>
    <a:fmtScheme name="New_Template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25400" dir="5400000">
              <a:srgbClr val="000000">
                <a:alpha val="60000"/>
              </a:srgbClr>
            </a:outerShdw>
          </a:effectLst>
        </a:effectStyle>
        <a:effectStyle>
          <a:effectLst>
            <a:outerShdw sx="100000" sy="100000" kx="0" ky="0" algn="b" rotWithShape="0" blurRad="50800" dist="25400" dir="540000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254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rgbClr val="6F6A5A"/>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60606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3">
  <a:themeElements>
    <a:clrScheme name="New_Template3">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3">
      <a:majorFont>
        <a:latin typeface="Gill Sans Light"/>
        <a:ea typeface="Gill Sans Light"/>
        <a:cs typeface="Gill Sans Light"/>
      </a:majorFont>
      <a:minorFont>
        <a:latin typeface="Gill Sans Light"/>
        <a:ea typeface="Gill Sans Light"/>
        <a:cs typeface="Gill Sans Light"/>
      </a:minorFont>
    </a:fontScheme>
    <a:fmtScheme name="New_Template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25400" dir="5400000">
              <a:srgbClr val="000000">
                <a:alpha val="60000"/>
              </a:srgbClr>
            </a:outerShdw>
          </a:effectLst>
        </a:effectStyle>
        <a:effectStyle>
          <a:effectLst>
            <a:outerShdw sx="100000" sy="100000" kx="0" ky="0" algn="b" rotWithShape="0" blurRad="50800" dist="25400" dir="540000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254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rgbClr val="6F6A5A"/>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60606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